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webextensions/webextension2.xml" ContentType="application/vnd.ms-office.webextension+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webextensions/webextension3.xml" ContentType="application/vnd.ms-office.webextension+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webextensions/webextension4.xml" ContentType="application/vnd.ms-office.webextension+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256" r:id="rId2"/>
    <p:sldId id="1445" r:id="rId3"/>
    <p:sldId id="1677" r:id="rId4"/>
    <p:sldId id="1678" r:id="rId5"/>
    <p:sldId id="1702" r:id="rId6"/>
    <p:sldId id="1703" r:id="rId7"/>
    <p:sldId id="1704" r:id="rId8"/>
    <p:sldId id="1396" r:id="rId9"/>
    <p:sldId id="567" r:id="rId10"/>
    <p:sldId id="1567" r:id="rId11"/>
    <p:sldId id="1398" r:id="rId12"/>
    <p:sldId id="1455" r:id="rId13"/>
    <p:sldId id="1490" r:id="rId14"/>
    <p:sldId id="1444" r:id="rId15"/>
    <p:sldId id="1456" r:id="rId16"/>
    <p:sldId id="1446" r:id="rId17"/>
    <p:sldId id="1458" r:id="rId18"/>
    <p:sldId id="1675" r:id="rId19"/>
    <p:sldId id="1502" r:id="rId20"/>
    <p:sldId id="1503" r:id="rId21"/>
    <p:sldId id="1504" r:id="rId22"/>
    <p:sldId id="1505" r:id="rId23"/>
    <p:sldId id="1459" r:id="rId24"/>
    <p:sldId id="1463" r:id="rId25"/>
    <p:sldId id="1464" r:id="rId26"/>
    <p:sldId id="1682" r:id="rId27"/>
    <p:sldId id="1683" r:id="rId28"/>
    <p:sldId id="1685" r:id="rId29"/>
    <p:sldId id="1684" r:id="rId30"/>
    <p:sldId id="1686" r:id="rId31"/>
    <p:sldId id="1687" r:id="rId32"/>
    <p:sldId id="1688" r:id="rId33"/>
    <p:sldId id="1714" r:id="rId34"/>
    <p:sldId id="1487" r:id="rId35"/>
    <p:sldId id="1466" r:id="rId36"/>
    <p:sldId id="1468" r:id="rId37"/>
    <p:sldId id="1478" r:id="rId38"/>
    <p:sldId id="1479" r:id="rId39"/>
    <p:sldId id="1480" r:id="rId40"/>
    <p:sldId id="1558" r:id="rId41"/>
    <p:sldId id="1481" r:id="rId42"/>
    <p:sldId id="1559" r:id="rId43"/>
    <p:sldId id="1482" r:id="rId44"/>
    <p:sldId id="1484" r:id="rId45"/>
    <p:sldId id="1488" r:id="rId46"/>
    <p:sldId id="1715" r:id="rId47"/>
    <p:sldId id="1485" r:id="rId48"/>
    <p:sldId id="1560" r:id="rId49"/>
    <p:sldId id="1495" r:id="rId50"/>
    <p:sldId id="1710" r:id="rId51"/>
    <p:sldId id="1711" r:id="rId52"/>
    <p:sldId id="1712" r:id="rId53"/>
    <p:sldId id="1713" r:id="rId54"/>
    <p:sldId id="1506" r:id="rId55"/>
    <p:sldId id="1509" r:id="rId56"/>
    <p:sldId id="1511" r:id="rId57"/>
    <p:sldId id="1510" r:id="rId58"/>
    <p:sldId id="1561" r:id="rId59"/>
    <p:sldId id="1557" r:id="rId60"/>
    <p:sldId id="1562" r:id="rId61"/>
    <p:sldId id="1576" r:id="rId62"/>
    <p:sldId id="1507" r:id="rId63"/>
    <p:sldId id="1513" r:id="rId64"/>
    <p:sldId id="1512" r:id="rId65"/>
    <p:sldId id="1508" r:id="rId66"/>
    <p:sldId id="1514" r:id="rId67"/>
    <p:sldId id="1515" r:id="rId68"/>
    <p:sldId id="1521" r:id="rId69"/>
    <p:sldId id="1522" r:id="rId70"/>
    <p:sldId id="1531" r:id="rId71"/>
    <p:sldId id="1532" r:id="rId72"/>
    <p:sldId id="1533" r:id="rId73"/>
    <p:sldId id="1492" r:id="rId74"/>
    <p:sldId id="1535" r:id="rId75"/>
    <p:sldId id="1537" r:id="rId76"/>
    <p:sldId id="1536" r:id="rId77"/>
    <p:sldId id="1538" r:id="rId78"/>
    <p:sldId id="1540" r:id="rId79"/>
    <p:sldId id="1539" r:id="rId80"/>
    <p:sldId id="1706" r:id="rId81"/>
    <p:sldId id="1707" r:id="rId82"/>
    <p:sldId id="1534" r:id="rId83"/>
    <p:sldId id="1527" r:id="rId84"/>
    <p:sldId id="1541" r:id="rId85"/>
    <p:sldId id="1542" r:id="rId86"/>
    <p:sldId id="1543" r:id="rId87"/>
    <p:sldId id="1544" r:id="rId88"/>
    <p:sldId id="1546" r:id="rId89"/>
    <p:sldId id="1547" r:id="rId90"/>
    <p:sldId id="1550" r:id="rId91"/>
    <p:sldId id="1551" r:id="rId92"/>
    <p:sldId id="1552" r:id="rId93"/>
    <p:sldId id="1554" r:id="rId94"/>
    <p:sldId id="1553" r:id="rId95"/>
    <p:sldId id="1555" r:id="rId96"/>
    <p:sldId id="1556" r:id="rId97"/>
    <p:sldId id="1565" r:id="rId98"/>
    <p:sldId id="1564" r:id="rId99"/>
    <p:sldId id="1563" r:id="rId100"/>
    <p:sldId id="1566" r:id="rId101"/>
    <p:sldId id="1578" r:id="rId102"/>
    <p:sldId id="1716" r:id="rId103"/>
    <p:sldId id="1700" r:id="rId104"/>
    <p:sldId id="1579" r:id="rId105"/>
    <p:sldId id="1581" r:id="rId106"/>
    <p:sldId id="1568" r:id="rId107"/>
    <p:sldId id="1518" r:id="rId108"/>
    <p:sldId id="1571" r:id="rId109"/>
    <p:sldId id="1570" r:id="rId110"/>
    <p:sldId id="1572" r:id="rId111"/>
    <p:sldId id="1708" r:id="rId112"/>
    <p:sldId id="1573" r:id="rId113"/>
    <p:sldId id="1574" r:id="rId114"/>
    <p:sldId id="1584" r:id="rId115"/>
    <p:sldId id="1587" r:id="rId116"/>
    <p:sldId id="1588" r:id="rId117"/>
    <p:sldId id="1589" r:id="rId118"/>
    <p:sldId id="1591" r:id="rId119"/>
    <p:sldId id="1592" r:id="rId120"/>
    <p:sldId id="1593" r:id="rId121"/>
    <p:sldId id="1596" r:id="rId122"/>
    <p:sldId id="1597" r:id="rId123"/>
    <p:sldId id="1594" r:id="rId124"/>
    <p:sldId id="1599" r:id="rId125"/>
    <p:sldId id="1600" r:id="rId126"/>
    <p:sldId id="1602" r:id="rId127"/>
    <p:sldId id="1601" r:id="rId128"/>
    <p:sldId id="1582" r:id="rId129"/>
    <p:sldId id="1695"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67447"/>
  </p:normalViewPr>
  <p:slideViewPr>
    <p:cSldViewPr snapToGrid="0">
      <p:cViewPr varScale="1">
        <p:scale>
          <a:sx n="80" d="100"/>
          <a:sy n="80" d="100"/>
        </p:scale>
        <p:origin x="984" y="184"/>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421403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38723319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279AC-5B6A-39B8-3F74-89917586F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96BE6-2424-3438-40AA-C67D30403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D6B8B-90C5-E643-91CE-96A9BC736E8F}"/>
              </a:ext>
            </a:extLst>
          </p:cNvPr>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a:extLst>
              <a:ext uri="{FF2B5EF4-FFF2-40B4-BE49-F238E27FC236}">
                <a16:creationId xmlns:a16="http://schemas.microsoft.com/office/drawing/2014/main" id="{6762CD0E-F488-D5B5-744B-06EB977AB032}"/>
              </a:ext>
            </a:extLst>
          </p:cNvPr>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5131848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3077834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underestimate current population trends</a:t>
            </a:r>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37713160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anti-charity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Verlhust</a:t>
            </a:r>
            <a:r>
              <a:rPr lang="en-US" dirty="0"/>
              <a:t> = Belgian mathematician in the 1800s</a:t>
            </a:r>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7E57-C7D8-B9F4-51D4-470BE8649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435BB-EE49-B35B-A9E1-7233ED1B3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E7E1F-3ED0-0B97-6A6C-CA1A7813E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AFE4F-324F-A42B-8038-EBDBB62801BC}"/>
              </a:ext>
            </a:extLst>
          </p:cNvPr>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30153941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0885645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122</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19967137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123</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124</a:t>
            </a:fld>
            <a:endParaRPr lang="en-US"/>
          </a:p>
        </p:txBody>
      </p:sp>
    </p:spTree>
    <p:extLst>
      <p:ext uri="{BB962C8B-B14F-4D97-AF65-F5344CB8AC3E}">
        <p14:creationId xmlns:p14="http://schemas.microsoft.com/office/powerpoint/2010/main" val="32570473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125</a:t>
            </a:fld>
            <a:endParaRPr lang="en-US"/>
          </a:p>
        </p:txBody>
      </p:sp>
    </p:spTree>
    <p:extLst>
      <p:ext uri="{BB962C8B-B14F-4D97-AF65-F5344CB8AC3E}">
        <p14:creationId xmlns:p14="http://schemas.microsoft.com/office/powerpoint/2010/main" val="20472658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126</a:t>
            </a:fld>
            <a:endParaRPr lang="en-US"/>
          </a:p>
        </p:txBody>
      </p:sp>
    </p:spTree>
    <p:extLst>
      <p:ext uri="{BB962C8B-B14F-4D97-AF65-F5344CB8AC3E}">
        <p14:creationId xmlns:p14="http://schemas.microsoft.com/office/powerpoint/2010/main" val="22438261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127</a:t>
            </a:fld>
            <a:endParaRPr lang="en-US"/>
          </a:p>
        </p:txBody>
      </p:sp>
    </p:spTree>
    <p:extLst>
      <p:ext uri="{BB962C8B-B14F-4D97-AF65-F5344CB8AC3E}">
        <p14:creationId xmlns:p14="http://schemas.microsoft.com/office/powerpoint/2010/main" val="30492648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128</a:t>
            </a:fld>
            <a:endParaRPr lang="en-US"/>
          </a:p>
        </p:txBody>
      </p:sp>
    </p:spTree>
    <p:extLst>
      <p:ext uri="{BB962C8B-B14F-4D97-AF65-F5344CB8AC3E}">
        <p14:creationId xmlns:p14="http://schemas.microsoft.com/office/powerpoint/2010/main" val="31981465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129</a:t>
            </a:fld>
            <a:endParaRPr lang="en-US"/>
          </a:p>
        </p:txBody>
      </p:sp>
    </p:spTree>
    <p:extLst>
      <p:ext uri="{BB962C8B-B14F-4D97-AF65-F5344CB8AC3E}">
        <p14:creationId xmlns:p14="http://schemas.microsoft.com/office/powerpoint/2010/main" val="255885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Coined as a term in 1866 by German zoologist Ernst Haeckel: from the Greek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398638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1941, American author John Steinbeck traveled to the Sea of Cortez, Baja, CA with marine biologist friend Ed Ricketts to characterize the marine invertebrate fauna in the region. Ricketts kept records of his findings and made collections, and Steinbeck wrote a book about the voyage, </a:t>
            </a:r>
            <a:r>
              <a:rPr lang="en-US" i="1" dirty="0"/>
              <a:t>The Log from the Sea of Cortez, </a:t>
            </a:r>
            <a:r>
              <a:rPr lang="en-US" dirty="0"/>
              <a:t> in which he wrote that ‘Ecology has a synonym which is ALL’, in reference to the broad range of interactions capture in this scientific pursuit.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Why do we care about ecology? Because it relates to everything</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4094941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3084330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2689575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796315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945352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88913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798166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798795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199710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299172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 both computer models with mathematical equations</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3594652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kinds of models  - both computer models with mathematical equations</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1232047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pPr marL="228600" indent="-228600">
              <a:buAutoNum type="arabicPeriod"/>
            </a:pPr>
            <a:r>
              <a:rPr lang="en-US" dirty="0"/>
              <a:t>And the population model (also known as a dynamical model, mechanistic model, compartmental model, mathematical model), tries to describe </a:t>
            </a:r>
            <a:r>
              <a:rPr lang="en-US" u="sng" dirty="0"/>
              <a:t>processes</a:t>
            </a:r>
            <a:r>
              <a:rPr lang="en-US" u="none" dirty="0"/>
              <a:t> that give rise to data</a:t>
            </a:r>
          </a:p>
          <a:p>
            <a:pPr marL="685800" lvl="1" indent="-228600">
              <a:buAutoNum type="arabicPeriod"/>
            </a:pPr>
            <a:r>
              <a:rPr lang="en-US" i="1" u="none" dirty="0"/>
              <a:t>What processes are shown here?</a:t>
            </a:r>
          </a:p>
          <a:p>
            <a:pPr marL="685800" lvl="1" indent="-228600">
              <a:buAutoNum type="arabicPeriod"/>
            </a:pPr>
            <a:r>
              <a:rPr lang="en-US" i="1" u="none" dirty="0"/>
              <a:t>Mussels are EATEN by starfish… so yes, high numbers of mussels are associated with low numbers of starfish…because starfish predate on mussels</a:t>
            </a:r>
          </a:p>
          <a:p>
            <a:pPr marL="685800" lvl="1" indent="-228600">
              <a:buAutoNum type="arabicPeriod"/>
            </a:pPr>
            <a:r>
              <a:rPr lang="en-US" i="1" u="none" dirty="0"/>
              <a:t>Because this is a dynamic process, we usually use calculus to measure the change in </a:t>
            </a:r>
            <a:r>
              <a:rPr lang="en-US" i="1" u="sng" dirty="0"/>
              <a:t>populations through time</a:t>
            </a:r>
            <a:endParaRPr lang="en-US" i="1" u="none" dirty="0"/>
          </a:p>
          <a:p>
            <a:pPr marL="685800" lvl="1" indent="-228600">
              <a:buAutoNum type="arabicPeriod"/>
            </a:pPr>
            <a:endParaRPr lang="en-US" i="1" u="none" dirty="0"/>
          </a:p>
          <a:p>
            <a:pPr marL="685800" lvl="1" indent="-228600">
              <a:buAutoNum type="arabicPeriod"/>
            </a:pPr>
            <a:endParaRPr lang="en-US" i="1" u="sng"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420166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647061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452884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202565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369321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5602-142D-3BF7-B130-7C47CB936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36D45-8E22-BC1A-346C-BEAFA3D9A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A66E0-387B-315E-F720-A935C8B54D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CD21B6-AE3B-43B1-B9FF-728114A0ED02}"/>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16803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354198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863284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225806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use pop models, we can think of ecology as the study of complex adaptive systems – how organisms interact is dynamics (always changing) and complex – many interacting parties</a:t>
            </a:r>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593876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AFEED-609D-1C33-2BAE-FE18E1AE0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2FC49-92B2-5E2D-9FC8-83B4118F4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1C5C6-E881-A15D-7A6E-E0E5D8D96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EE4C8-DDDE-1BA6-64E9-1DE064361CF4}"/>
              </a:ext>
            </a:extLst>
          </p:cNvPr>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1591132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1266861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B48E1-E913-FA7C-2AC8-029D45EBF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55E72-1829-E163-9F1A-AD279B5D6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59A12-15A5-7BFF-FEE2-D480C990B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4EF563-E04C-3A58-EC13-0928CE4443C8}"/>
              </a:ext>
            </a:extLst>
          </p:cNvPr>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900204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34A13-F5CE-54F7-EF8D-D863FFF8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1952D-46DD-76AC-295F-94098A2D6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B7891-7578-8EBD-C55C-177AAA9C0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4F545D-155A-BAA9-6E32-1BD6C5A039A9}"/>
              </a:ext>
            </a:extLst>
          </p:cNvPr>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1075521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0C7-ACBC-2FEF-6B9E-12DFAB13C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3B506-58BC-4B22-BA7D-FB4CED80F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0E1B-60E2-3D2D-8DF8-33B79E4F5D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EC71CC-F7F3-7FE0-3895-2431FD32A1E9}"/>
              </a:ext>
            </a:extLst>
          </p:cNvPr>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136184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B5B44-9DD8-13D5-CD70-D278CA65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92EB1-9EAD-7CF7-3E66-90C61D886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DF099-4B55-54BE-DA2E-E0C28DACAC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056B5F-FF46-2AF8-2CE0-DACF9AC6429E}"/>
              </a:ext>
            </a:extLst>
          </p:cNvPr>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198663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0479A-8E68-29E9-FBD3-0EEABD1D60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2727F-DB84-17E3-52E0-0BB580BC3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97EAEF-EBF2-1E4C-6542-5B55F602F7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B85CE2-91C4-0047-A592-C3D2D96E1388}"/>
              </a:ext>
            </a:extLst>
          </p:cNvPr>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25784767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12235751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2494460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3610483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10256285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21971121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446859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7AE35-9F87-23AE-2B17-7FE355110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887E1-576E-D7A1-CD2B-427AFF808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3BA6B-F256-A006-6F3E-9B1B59A264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B0561A-777A-02E8-7B9C-E6D5DB207BD7}"/>
              </a:ext>
            </a:extLst>
          </p:cNvPr>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2803122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33801361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3538926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19683678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25251493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25579461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38773331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10361948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1216760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13467255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growth rate of a discrete population</a:t>
            </a:r>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211766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C73A-9F4D-795B-79D5-05F6F1110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6117A-478F-687A-8087-7CC811743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17AE5-A77A-2B4A-8F20-76EB1E7768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B395CC-E1AF-2CCA-DC37-94235460CCAC}"/>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4086584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27760625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22136288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42866064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Lemur breeding by month synchronizes weaning at peak fruit</a:t>
            </a:r>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37576607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13114732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31342462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4882402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14314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4F623-D656-153B-2FEB-5AED91802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2A93B-BCE7-CB1D-24E6-017A14904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638C51-A83F-D02A-7ACD-8A0F1A2486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2A5F8-6BC6-3F51-92CA-7C55A2155D08}"/>
              </a:ext>
            </a:extLst>
          </p:cNvPr>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5751639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3F0E8-5A30-64DA-B825-D502704C2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BDEF1-06A2-834A-0FD0-83B50EDB5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F2BA4-47B1-68C1-BC9B-9942422184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EF4476-A963-0A35-C58F-463774D2F017}"/>
              </a:ext>
            </a:extLst>
          </p:cNvPr>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426257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13188700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33969717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39917669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16293079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31828930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34442592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11034761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7761634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28305960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18695936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1434858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1925981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0900748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5721940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18353048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16903668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2686136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9508816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rate of increase per year – look at COVID in the US!</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9295901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diverge more quickly as the “timestep” gets larger</a:t>
            </a:r>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28972262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22423379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4073197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10.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0.png"/></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40.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2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2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80.png"/></Relationships>
</file>

<file path=ppt/slides/_rels/slide123.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90.png"/></Relationships>
</file>

<file path=ppt/slides/_rels/slide1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1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8.tiff"/><Relationship Id="rId7"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10" Type="http://schemas.openxmlformats.org/officeDocument/2006/relationships/image" Target="../media/image23.png"/><Relationship Id="rId4" Type="http://schemas.openxmlformats.org/officeDocument/2006/relationships/image" Target="../media/image7.jpeg"/><Relationship Id="rId9"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9.png"/><Relationship Id="rId5" Type="http://schemas.openxmlformats.org/officeDocument/2006/relationships/image" Target="../media/image20.emf"/><Relationship Id="rId10" Type="http://schemas.openxmlformats.org/officeDocument/2006/relationships/image" Target="../media/image28.png"/><Relationship Id="rId4" Type="http://schemas.openxmlformats.org/officeDocument/2006/relationships/image" Target="../media/image19.emf"/><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34.png"/><Relationship Id="rId5" Type="http://schemas.openxmlformats.org/officeDocument/2006/relationships/image" Target="../media/image19.emf"/><Relationship Id="rId10" Type="http://schemas.openxmlformats.org/officeDocument/2006/relationships/image" Target="../media/image22.emf"/><Relationship Id="rId4" Type="http://schemas.openxmlformats.org/officeDocument/2006/relationships/image" Target="../media/image18.emf"/><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9.emf"/><Relationship Id="rId4" Type="http://schemas.openxmlformats.org/officeDocument/2006/relationships/image" Target="../media/image18.emf"/></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36.png"/><Relationship Id="rId7" Type="http://schemas.openxmlformats.org/officeDocument/2006/relationships/image" Target="../media/image2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19.emf"/><Relationship Id="rId10" Type="http://schemas.openxmlformats.org/officeDocument/2006/relationships/image" Target="../media/image300.png"/><Relationship Id="rId4" Type="http://schemas.openxmlformats.org/officeDocument/2006/relationships/image" Target="../media/image18.emf"/><Relationship Id="rId9" Type="http://schemas.openxmlformats.org/officeDocument/2006/relationships/image" Target="../media/image290.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3.tiff"/><Relationship Id="rId13" Type="http://schemas.openxmlformats.org/officeDocument/2006/relationships/image" Target="../media/image58.jpeg"/><Relationship Id="rId3" Type="http://schemas.openxmlformats.org/officeDocument/2006/relationships/image" Target="../media/image48.png"/><Relationship Id="rId7" Type="http://schemas.openxmlformats.org/officeDocument/2006/relationships/image" Target="../media/image52.tiff"/><Relationship Id="rId12" Type="http://schemas.openxmlformats.org/officeDocument/2006/relationships/image" Target="../media/image57.jpe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56.tiff"/><Relationship Id="rId5" Type="http://schemas.openxmlformats.org/officeDocument/2006/relationships/image" Target="../media/image50.tiff"/><Relationship Id="rId15" Type="http://schemas.openxmlformats.org/officeDocument/2006/relationships/image" Target="../media/image60.jpeg"/><Relationship Id="rId10" Type="http://schemas.openxmlformats.org/officeDocument/2006/relationships/image" Target="../media/image55.tiff"/><Relationship Id="rId4" Type="http://schemas.openxmlformats.org/officeDocument/2006/relationships/image" Target="../media/image49.tiff"/><Relationship Id="rId9" Type="http://schemas.openxmlformats.org/officeDocument/2006/relationships/image" Target="../media/image54.tiff"/><Relationship Id="rId14" Type="http://schemas.openxmlformats.org/officeDocument/2006/relationships/image" Target="../media/image59.jpeg"/></Relationships>
</file>

<file path=ppt/slides/_rels/slide7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5.png"/></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5, Ecology Lecture 1</a:t>
            </a:r>
          </a:p>
          <a:p>
            <a:r>
              <a:rPr lang="en-US" dirty="0"/>
              <a:t>Cara Brook</a:t>
            </a:r>
          </a:p>
          <a:p>
            <a:r>
              <a:rPr lang="en-US" dirty="0"/>
              <a:t>February 4, 2025</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EB4ABE7F-703D-2A36-5023-0D064192D6A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EB4ABE7F-703D-2A36-5023-0D064192D6A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b="1" dirty="0"/>
              <a:t>Science:  </a:t>
            </a:r>
            <a:r>
              <a:rPr lang="en-US" dirty="0"/>
              <a:t>the </a:t>
            </a:r>
            <a:r>
              <a:rPr lang="en-US" b="1" dirty="0">
                <a:solidFill>
                  <a:srgbClr val="C00000"/>
                </a:solidFill>
              </a:rPr>
              <a:t>systematic observation </a:t>
            </a:r>
            <a:r>
              <a:rPr lang="en-US" dirty="0"/>
              <a:t>of natural events and conditions in order to discover facts about them and to </a:t>
            </a:r>
            <a:r>
              <a:rPr lang="en-US" b="1" dirty="0">
                <a:solidFill>
                  <a:srgbClr val="C00000"/>
                </a:solidFill>
              </a:rPr>
              <a:t>formulate laws and principles </a:t>
            </a:r>
            <a:r>
              <a:rPr lang="en-US" dirty="0"/>
              <a:t>based on these facts.</a:t>
            </a:r>
          </a:p>
          <a:p>
            <a:pPr marL="0" indent="0" algn="ctr">
              <a:buNone/>
            </a:pPr>
            <a:r>
              <a:rPr lang="en-US" sz="2400" dirty="0"/>
              <a:t> – </a:t>
            </a:r>
            <a:r>
              <a:rPr lang="en-US" sz="2400" i="1" dirty="0"/>
              <a:t>Academic Press Dictionary of Science &amp; Technology</a:t>
            </a:r>
          </a:p>
          <a:p>
            <a:pPr marL="514350" indent="-514350">
              <a:buAutoNum type="arabicPeriod"/>
            </a:pPr>
            <a:endParaRPr lang="en-US" dirty="0"/>
          </a:p>
          <a:p>
            <a:endParaRPr lang="en-US" dirty="0"/>
          </a:p>
        </p:txBody>
      </p:sp>
      <p:sp>
        <p:nvSpPr>
          <p:cNvPr id="6" name="Title 1">
            <a:extLst>
              <a:ext uri="{FF2B5EF4-FFF2-40B4-BE49-F238E27FC236}">
                <a16:creationId xmlns:a16="http://schemas.microsoft.com/office/drawing/2014/main" id="{CD5DD2E4-C4F8-457E-2743-62B1A8A7171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Is natural history science?</a:t>
            </a:r>
            <a:endParaRPr lang="en-US" b="1" dirty="0"/>
          </a:p>
        </p:txBody>
      </p:sp>
    </p:spTree>
    <p:extLst>
      <p:ext uri="{BB962C8B-B14F-4D97-AF65-F5344CB8AC3E}">
        <p14:creationId xmlns:p14="http://schemas.microsoft.com/office/powerpoint/2010/main" val="989224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Projecting population under geometric vs. exponential growth</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689221" y="1283137"/>
            <a:ext cx="6820532" cy="5117325"/>
          </a:xfrm>
          <a:prstGeom prst="rect">
            <a:avLst/>
          </a:prstGeom>
        </p:spPr>
      </p:pic>
      <p:sp>
        <p:nvSpPr>
          <p:cNvPr id="15" name="Rectangle 14">
            <a:extLst>
              <a:ext uri="{FF2B5EF4-FFF2-40B4-BE49-F238E27FC236}">
                <a16:creationId xmlns:a16="http://schemas.microsoft.com/office/drawing/2014/main" id="{2B3F4767-5F1A-E082-1672-AC5EA30581A9}"/>
              </a:ext>
            </a:extLst>
          </p:cNvPr>
          <p:cNvSpPr/>
          <p:nvPr/>
        </p:nvSpPr>
        <p:spPr>
          <a:xfrm>
            <a:off x="7509753" y="1509812"/>
            <a:ext cx="4682247" cy="830997"/>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Geometric: </a:t>
            </a:r>
            <a:r>
              <a:rPr lang="en-US" sz="2400" dirty="0">
                <a:solidFill>
                  <a:srgbClr val="FF0000"/>
                </a:solidFill>
                <a:latin typeface="Helvetica" pitchFamily="2" charset="0"/>
                <a:sym typeface="Symbol" pitchFamily="2" charset="2"/>
              </a:rPr>
              <a:t> </a:t>
            </a:r>
            <a:r>
              <a:rPr lang="en-US" sz="2400" dirty="0">
                <a:solidFill>
                  <a:srgbClr val="000000"/>
                </a:solidFill>
                <a:latin typeface="Helvetica Light" panose="020B0403020202020204" pitchFamily="34" charset="0"/>
              </a:rPr>
              <a:t>= 1.02 </a:t>
            </a:r>
          </a:p>
          <a:p>
            <a:pPr algn="ctr"/>
            <a:r>
              <a:rPr lang="en-US" sz="2400" dirty="0">
                <a:solidFill>
                  <a:srgbClr val="000000"/>
                </a:solidFill>
                <a:latin typeface="Helvetica Light" panose="020B0403020202020204" pitchFamily="34" charset="0"/>
              </a:rPr>
              <a:t>Exponential: </a:t>
            </a:r>
            <a:r>
              <a:rPr lang="en-US" sz="2400"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 = ln(1.02) = 0.02</a:t>
            </a:r>
          </a:p>
        </p:txBody>
      </p:sp>
      <p:sp>
        <p:nvSpPr>
          <p:cNvPr id="16" name="Rectangle 15">
            <a:extLst>
              <a:ext uri="{FF2B5EF4-FFF2-40B4-BE49-F238E27FC236}">
                <a16:creationId xmlns:a16="http://schemas.microsoft.com/office/drawing/2014/main" id="{14B5D386-D3C7-B9EE-A45F-862C0CEB2FAE}"/>
              </a:ext>
            </a:extLst>
          </p:cNvPr>
          <p:cNvSpPr/>
          <p:nvPr/>
        </p:nvSpPr>
        <p:spPr>
          <a:xfrm>
            <a:off x="8385243" y="4008141"/>
            <a:ext cx="3671554" cy="1569660"/>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Models are similar over short time horizons and/or when discrete timesteps are small!</a:t>
            </a:r>
          </a:p>
        </p:txBody>
      </p:sp>
    </p:spTree>
    <p:extLst>
      <p:ext uri="{BB962C8B-B14F-4D97-AF65-F5344CB8AC3E}">
        <p14:creationId xmlns:p14="http://schemas.microsoft.com/office/powerpoint/2010/main" val="13039382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6F23-3B1D-9094-E686-3BCB2893C08E}"/>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592336" y="1828987"/>
            <a:ext cx="5734456" cy="4302461"/>
          </a:xfrm>
          <a:prstGeom prst="rect">
            <a:avLst/>
          </a:prstGeom>
        </p:spPr>
      </p:pic>
      <p:sp>
        <p:nvSpPr>
          <p:cNvPr id="3" name="Oval 2">
            <a:extLst>
              <a:ext uri="{FF2B5EF4-FFF2-40B4-BE49-F238E27FC236}">
                <a16:creationId xmlns:a16="http://schemas.microsoft.com/office/drawing/2014/main" id="{7CBEF78A-6904-84DF-BE21-C93A78A84487}"/>
              </a:ext>
            </a:extLst>
          </p:cNvPr>
          <p:cNvSpPr/>
          <p:nvPr/>
        </p:nvSpPr>
        <p:spPr>
          <a:xfrm>
            <a:off x="7565923" y="5353664"/>
            <a:ext cx="117987" cy="1179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A9BB68-818B-C96C-F975-8E4E5209391D}"/>
              </a:ext>
            </a:extLst>
          </p:cNvPr>
          <p:cNvSpPr txBox="1"/>
          <p:nvPr/>
        </p:nvSpPr>
        <p:spPr>
          <a:xfrm>
            <a:off x="7683910" y="5258129"/>
            <a:ext cx="64288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data</a:t>
            </a:r>
          </a:p>
        </p:txBody>
      </p:sp>
      <p:sp>
        <p:nvSpPr>
          <p:cNvPr id="5" name="TextBox 4">
            <a:extLst>
              <a:ext uri="{FF2B5EF4-FFF2-40B4-BE49-F238E27FC236}">
                <a16:creationId xmlns:a16="http://schemas.microsoft.com/office/drawing/2014/main" id="{476A93B8-DDD3-00D2-4B89-EF8FEBDD3047}"/>
              </a:ext>
            </a:extLst>
          </p:cNvPr>
          <p:cNvSpPr txBox="1"/>
          <p:nvPr/>
        </p:nvSpPr>
        <p:spPr>
          <a:xfrm>
            <a:off x="4146958" y="2121638"/>
            <a:ext cx="2979173"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models (by date range for fitting)</a:t>
            </a:r>
          </a:p>
        </p:txBody>
      </p:sp>
    </p:spTree>
    <p:extLst>
      <p:ext uri="{BB962C8B-B14F-4D97-AF65-F5344CB8AC3E}">
        <p14:creationId xmlns:p14="http://schemas.microsoft.com/office/powerpoint/2010/main" val="2971851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B2AD613C-9B4E-83BD-7381-82F77E1601C1}"/>
                  </a:ext>
                </a:extLst>
              </p:cNvPr>
              <p:cNvGraphicFramePr>
                <a:graphicFrameLocks noGrp="1"/>
              </p:cNvGraphicFramePr>
              <p:nvPr>
                <p:ph idx="1"/>
                <p:extLst>
                  <p:ext uri="{D42A27DB-BD31-4B8C-83A1-F6EECF244321}">
                    <p14:modId xmlns:p14="http://schemas.microsoft.com/office/powerpoint/2010/main" val="3919339945"/>
                  </p:ext>
                </p:extLst>
              </p:nvPr>
            </p:nvGraphicFramePr>
            <p:xfrm>
              <a:off x="838199" y="577516"/>
              <a:ext cx="10663989" cy="55994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B2AD613C-9B4E-83BD-7381-82F77E1601C1}"/>
                  </a:ext>
                </a:extLst>
              </p:cNvPr>
              <p:cNvPicPr>
                <a:picLocks noGrp="1" noRot="1" noChangeAspect="1" noMove="1" noResize="1" noEditPoints="1" noAdjustHandles="1" noChangeArrowheads="1" noChangeShapeType="1"/>
              </p:cNvPicPr>
              <p:nvPr/>
            </p:nvPicPr>
            <p:blipFill>
              <a:blip r:embed="rId3"/>
              <a:stretch>
                <a:fillRect/>
              </a:stretch>
            </p:blipFill>
            <p:spPr>
              <a:xfrm>
                <a:off x="838199" y="577516"/>
                <a:ext cx="10663989" cy="5599447"/>
              </a:xfrm>
              <a:prstGeom prst="rect">
                <a:avLst/>
              </a:prstGeom>
            </p:spPr>
          </p:pic>
        </mc:Fallback>
      </mc:AlternateContent>
    </p:spTree>
    <p:extLst>
      <p:ext uri="{BB962C8B-B14F-4D97-AF65-F5344CB8AC3E}">
        <p14:creationId xmlns:p14="http://schemas.microsoft.com/office/powerpoint/2010/main" val="25999842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3AA1-B28C-1307-6190-616967B4F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71659-CEBF-1473-E43F-EAB301FABD35}"/>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A9727F1-07F6-437D-D0C3-3C5C69151137}"/>
              </a:ext>
            </a:extLst>
          </p:cNvPr>
          <p:cNvPicPr>
            <a:picLocks noChangeAspect="1"/>
          </p:cNvPicPr>
          <p:nvPr/>
        </p:nvPicPr>
        <p:blipFill>
          <a:blip r:embed="rId3"/>
          <a:stretch>
            <a:fillRect/>
          </a:stretch>
        </p:blipFill>
        <p:spPr>
          <a:xfrm>
            <a:off x="298315" y="1845029"/>
            <a:ext cx="5734456" cy="4302461"/>
          </a:xfrm>
          <a:prstGeom prst="rect">
            <a:avLst/>
          </a:prstGeom>
        </p:spPr>
      </p:pic>
      <p:sp>
        <p:nvSpPr>
          <p:cNvPr id="12" name="Rectangle 11">
            <a:extLst>
              <a:ext uri="{FF2B5EF4-FFF2-40B4-BE49-F238E27FC236}">
                <a16:creationId xmlns:a16="http://schemas.microsoft.com/office/drawing/2014/main" id="{CE61FC77-86B8-4007-8278-0D7A4D26EB64}"/>
              </a:ext>
            </a:extLst>
          </p:cNvPr>
          <p:cNvSpPr/>
          <p:nvPr/>
        </p:nvSpPr>
        <p:spPr>
          <a:xfrm>
            <a:off x="7120648" y="2288099"/>
            <a:ext cx="4233152" cy="3046988"/>
          </a:xfrm>
          <a:prstGeom prst="rect">
            <a:avLst/>
          </a:prstGeom>
        </p:spPr>
        <p:txBody>
          <a:bodyPr wrap="square">
            <a:spAutoFit/>
          </a:bodyPr>
          <a:lstStyle/>
          <a:p>
            <a:pPr algn="ctr"/>
            <a:r>
              <a:rPr lang="en-US" sz="2400" dirty="0">
                <a:solidFill>
                  <a:srgbClr val="000000"/>
                </a:solidFill>
              </a:rPr>
              <a:t>US growth rates slowed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overestimate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651806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98315" y="1845029"/>
            <a:ext cx="5734456" cy="4302461"/>
          </a:xfrm>
          <a:prstGeom prst="rect">
            <a:avLst/>
          </a:prstGeom>
        </p:spPr>
      </p:pic>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4"/>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Tree>
    <p:extLst>
      <p:ext uri="{BB962C8B-B14F-4D97-AF65-F5344CB8AC3E}">
        <p14:creationId xmlns:p14="http://schemas.microsoft.com/office/powerpoint/2010/main" val="276447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
        <p:nvSpPr>
          <p:cNvPr id="3" name="Rectangle 2">
            <a:extLst>
              <a:ext uri="{FF2B5EF4-FFF2-40B4-BE49-F238E27FC236}">
                <a16:creationId xmlns:a16="http://schemas.microsoft.com/office/drawing/2014/main" id="{7780E5E3-6E40-F147-60EF-EBD2A3CF1BDA}"/>
              </a:ext>
            </a:extLst>
          </p:cNvPr>
          <p:cNvSpPr/>
          <p:nvPr/>
        </p:nvSpPr>
        <p:spPr>
          <a:xfrm>
            <a:off x="1070044" y="2288099"/>
            <a:ext cx="4233152" cy="3416320"/>
          </a:xfrm>
          <a:prstGeom prst="rect">
            <a:avLst/>
          </a:prstGeom>
        </p:spPr>
        <p:txBody>
          <a:bodyPr wrap="square">
            <a:spAutoFit/>
          </a:bodyPr>
          <a:lstStyle/>
          <a:p>
            <a:pPr algn="ctr"/>
            <a:r>
              <a:rPr lang="en-US" sz="2400" dirty="0">
                <a:solidFill>
                  <a:srgbClr val="000000"/>
                </a:solidFill>
              </a:rPr>
              <a:t>Madagascar growth rates accelerated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underestimate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408723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highlight>
                  <a:srgbClr val="FFFF00"/>
                </a:highlight>
                <a:latin typeface="Helvetica" pitchFamily="2" charset="0"/>
              </a:rPr>
              <a:t>Population, when unchecked, increases in a geometrical ratio</a:t>
            </a:r>
            <a:r>
              <a:rPr lang="en-US" sz="2200" i="1" dirty="0">
                <a:effectLst/>
                <a:latin typeface="Helvetica" pitchFamily="2" charset="0"/>
              </a:rPr>
              <a:t>. </a:t>
            </a:r>
            <a:r>
              <a:rPr lang="en-US" sz="2200" i="1" dirty="0">
                <a:effectLst/>
                <a:highlight>
                  <a:srgbClr val="FFFF00"/>
                </a:highlight>
                <a:latin typeface="Helvetica" pitchFamily="2" charset="0"/>
              </a:rPr>
              <a:t>Subsistence increases only in an arithmetical</a:t>
            </a:r>
            <a:r>
              <a:rPr lang="en-US" sz="2200" dirty="0">
                <a:highlight>
                  <a:srgbClr val="FFFF00"/>
                </a:highlight>
                <a:latin typeface="Helvetica" pitchFamily="2" charset="0"/>
              </a:rPr>
              <a:t> </a:t>
            </a:r>
            <a:r>
              <a:rPr lang="en-US" sz="2200" i="1" dirty="0">
                <a:effectLst/>
                <a:highlight>
                  <a:srgbClr val="FFFF00"/>
                </a:highlight>
                <a:latin typeface="Helvetica" pitchFamily="2" charset="0"/>
              </a:rPr>
              <a:t>ratio</a:t>
            </a:r>
            <a:r>
              <a:rPr lang="en-US" sz="2200" i="1" dirty="0">
                <a:effectLst/>
                <a:latin typeface="Helvetica" pitchFamily="2" charset="0"/>
              </a:rPr>
              <a:t>.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10042554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1431767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1050498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
        <p:nvSpPr>
          <p:cNvPr id="9" name="Title 1">
            <a:extLst>
              <a:ext uri="{FF2B5EF4-FFF2-40B4-BE49-F238E27FC236}">
                <a16:creationId xmlns:a16="http://schemas.microsoft.com/office/drawing/2014/main" id="{F7D0AA47-3046-BE4B-B296-14C86471CD77}"/>
              </a:ext>
            </a:extLst>
          </p:cNvPr>
          <p:cNvSpPr txBox="1">
            <a:spLocks/>
          </p:cNvSpPr>
          <p:nvPr/>
        </p:nvSpPr>
        <p:spPr>
          <a:xfrm>
            <a:off x="5247287" y="4933096"/>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dirty="0">
                <a:latin typeface="+mn-lt"/>
              </a:rPr>
              <a:t>Natural history gave way to the </a:t>
            </a:r>
            <a:r>
              <a:rPr lang="en-US" sz="2800" b="1" dirty="0">
                <a:solidFill>
                  <a:srgbClr val="C00000"/>
                </a:solidFill>
                <a:latin typeface="+mn-lt"/>
              </a:rPr>
              <a:t>natural sciences </a:t>
            </a:r>
            <a:r>
              <a:rPr lang="en-US" sz="2800" dirty="0">
                <a:latin typeface="+mn-lt"/>
              </a:rPr>
              <a:t>when those observations became </a:t>
            </a:r>
            <a:r>
              <a:rPr lang="en-US" sz="2800" b="1" dirty="0">
                <a:solidFill>
                  <a:srgbClr val="C00000"/>
                </a:solidFill>
                <a:latin typeface="+mn-lt"/>
              </a:rPr>
              <a:t>systematic</a:t>
            </a:r>
            <a:r>
              <a:rPr lang="en-US" sz="2800" dirty="0">
                <a:latin typeface="+mn-lt"/>
              </a:rPr>
              <a:t> and were used to support </a:t>
            </a:r>
            <a:r>
              <a:rPr lang="en-US" sz="2800" b="1" dirty="0">
                <a:solidFill>
                  <a:srgbClr val="C00000"/>
                </a:solidFill>
                <a:latin typeface="+mn-lt"/>
              </a:rPr>
              <a:t>general laws and principles </a:t>
            </a:r>
            <a:r>
              <a:rPr lang="en-US" sz="2800" dirty="0">
                <a:latin typeface="+mn-lt"/>
              </a:rPr>
              <a:t>describing the natural world.</a:t>
            </a:r>
            <a:endParaRPr lang="en-US" sz="2800" dirty="0">
              <a:solidFill>
                <a:srgbClr val="FFFFFF"/>
              </a:solidFill>
              <a:latin typeface="+mn-lt"/>
            </a:endParaRPr>
          </a:p>
        </p:txBody>
      </p:sp>
    </p:spTree>
    <p:extLst>
      <p:ext uri="{BB962C8B-B14F-4D97-AF65-F5344CB8AC3E}">
        <p14:creationId xmlns:p14="http://schemas.microsoft.com/office/powerpoint/2010/main" val="22722851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22541723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9E9B7-64F5-8006-D33D-0CA4AD90F4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A78895-24C7-562D-689D-64F82E569689}"/>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7FF8E-046A-5310-0E6A-106D36A1D73B}"/>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BE5CABBD-CDDE-571A-E814-EB291D2A6521}"/>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24AAB-9D27-5082-4E33-42024BFEF92D}"/>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2EB24AAB-9D27-5082-4E33-42024BFEF92D}"/>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96F5710-4E33-0A3D-E269-DEA2CDD046F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C3B176-E03B-8751-55C3-4B8730AF5A10}"/>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8E4212-4E8A-76EC-F1E2-7F792125B65A}"/>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7848DF-6385-EFA8-942F-A5478DE6BA08}"/>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78117417-DDDC-7A2E-1DA8-1EB39C2E3967}"/>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6C1AC1E8-F9E3-C391-28B6-66DE4BB258A2}"/>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C75F09F8-E478-05EA-505F-351D6713A82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AC5192-6CDB-D68C-C951-E9287B9724EF}"/>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13659315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30" y="5152301"/>
            <a:ext cx="8591146" cy="1461939"/>
          </a:xfrm>
          <a:prstGeom prst="rect">
            <a:avLst/>
          </a:prstGeom>
          <a:noFill/>
        </p:spPr>
        <p:txBody>
          <a:bodyPr wrap="square">
            <a:spAutoFit/>
          </a:bodyPr>
          <a:lstStyle/>
          <a:p>
            <a:r>
              <a:rPr lang="en-US" sz="2800" dirty="0">
                <a:effectLst/>
                <a:latin typeface="Helvetica" pitchFamily="2" charset="0"/>
              </a:rPr>
              <a:t>Population growth slows as abundance (</a:t>
            </a:r>
            <a:r>
              <a:rPr lang="en-US" sz="2800" b="1" dirty="0">
                <a:solidFill>
                  <a:srgbClr val="C00000"/>
                </a:solidFill>
                <a:effectLst/>
                <a:latin typeface="Helvetica" pitchFamily="2" charset="0"/>
              </a:rPr>
              <a:t>N</a:t>
            </a:r>
            <a:r>
              <a:rPr lang="en-US" sz="2800" dirty="0">
                <a:effectLst/>
                <a:latin typeface="Helvetica" pitchFamily="2" charset="0"/>
              </a:rPr>
              <a:t>) approaches </a:t>
            </a:r>
            <a:r>
              <a:rPr lang="en-US" sz="2800" b="1" dirty="0">
                <a:solidFill>
                  <a:srgbClr val="C00000"/>
                </a:solidFill>
                <a:effectLst/>
                <a:latin typeface="Helvetica" pitchFamily="2" charset="0"/>
              </a:rPr>
              <a:t>carrying capacity </a:t>
            </a:r>
            <a:r>
              <a:rPr lang="en-US" sz="2800" dirty="0">
                <a:effectLst/>
                <a:latin typeface="Helvetica" pitchFamily="2" charset="0"/>
              </a:rPr>
              <a:t>(</a:t>
            </a:r>
            <a:r>
              <a:rPr lang="en-US" sz="2800" b="1" dirty="0">
                <a:solidFill>
                  <a:srgbClr val="C00000"/>
                </a:solidFill>
                <a:effectLst/>
                <a:latin typeface="Helvetica" pitchFamily="2" charset="0"/>
              </a:rPr>
              <a:t>K</a:t>
            </a:r>
            <a:r>
              <a:rPr lang="en-US" sz="2800" dirty="0">
                <a:effectLst/>
                <a:latin typeface="Helvetica" pitchFamily="2" charset="0"/>
              </a:rPr>
              <a:t>). </a:t>
            </a:r>
          </a:p>
          <a:p>
            <a:endParaRPr lang="en-US" sz="500" dirty="0">
              <a:effectLst/>
              <a:latin typeface="Helvetica" pitchFamily="2" charset="0"/>
            </a:endParaRP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cxnSp>
        <p:nvCxnSpPr>
          <p:cNvPr id="5" name="Straight Arrow Connector 4">
            <a:extLst>
              <a:ext uri="{FF2B5EF4-FFF2-40B4-BE49-F238E27FC236}">
                <a16:creationId xmlns:a16="http://schemas.microsoft.com/office/drawing/2014/main" id="{7E693B60-7F9D-FD88-C783-7550A611264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64B33-23A6-4978-A668-7C33F0250CC8}"/>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22904688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
        <p:nvSpPr>
          <p:cNvPr id="3" name="TextBox 2">
            <a:extLst>
              <a:ext uri="{FF2B5EF4-FFF2-40B4-BE49-F238E27FC236}">
                <a16:creationId xmlns:a16="http://schemas.microsoft.com/office/drawing/2014/main" id="{E5F6856A-0824-8EB9-D663-CC8868626E9A}"/>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9968655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3BA7E865-BF93-D1FC-0C31-1E8A300C487B}"/>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9820361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2D4FC303-D86F-BF40-84AE-052E123E0E03}"/>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6577256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F4F0CE17-44B4-CBEC-77FE-D8E3517F5D9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032523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C3007513-E837-F60A-8668-72ED49FF40D0}"/>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352891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DC9AC7ED-8E3F-CAE4-BBE3-2B1076FDD0B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1711838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F24390-671D-13F4-BC36-BD00D0662DD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54951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6" name="Picture 5">
            <a:extLst>
              <a:ext uri="{FF2B5EF4-FFF2-40B4-BE49-F238E27FC236}">
                <a16:creationId xmlns:a16="http://schemas.microsoft.com/office/drawing/2014/main" id="{FCAF7A29-65A5-EFC3-2DE1-43552CD3A519}"/>
              </a:ext>
            </a:extLst>
          </p:cNvPr>
          <p:cNvPicPr>
            <a:picLocks noChangeAspect="1"/>
          </p:cNvPicPr>
          <p:nvPr/>
        </p:nvPicPr>
        <p:blipFill>
          <a:blip r:embed="rId3"/>
          <a:stretch>
            <a:fillRect/>
          </a:stretch>
        </p:blipFill>
        <p:spPr>
          <a:xfrm>
            <a:off x="4441559" y="2572965"/>
            <a:ext cx="2992065" cy="3645595"/>
          </a:xfrm>
          <a:prstGeom prst="rect">
            <a:avLst/>
          </a:prstGeom>
        </p:spPr>
      </p:pic>
    </p:spTree>
    <p:extLst>
      <p:ext uri="{BB962C8B-B14F-4D97-AF65-F5344CB8AC3E}">
        <p14:creationId xmlns:p14="http://schemas.microsoft.com/office/powerpoint/2010/main" val="7877179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19276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1575295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3138397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9139516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449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719645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
        <p:nvSpPr>
          <p:cNvPr id="13" name="TextBox 12">
            <a:extLst>
              <a:ext uri="{FF2B5EF4-FFF2-40B4-BE49-F238E27FC236}">
                <a16:creationId xmlns:a16="http://schemas.microsoft.com/office/drawing/2014/main" id="{0C1A48BF-247A-BF87-B4F0-0732A6C23EC9}"/>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spTree>
    <p:extLst>
      <p:ext uri="{BB962C8B-B14F-4D97-AF65-F5344CB8AC3E}">
        <p14:creationId xmlns:p14="http://schemas.microsoft.com/office/powerpoint/2010/main" val="2113194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144" y="1856583"/>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6B09DE-BB42-A8DE-DB92-4890962D08BA}"/>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33910377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57265" y="306759"/>
            <a:ext cx="12003932" cy="1325563"/>
          </a:xfrm>
        </p:spPr>
        <p:txBody>
          <a:bodyPr>
            <a:normAutofit/>
          </a:bodyPr>
          <a:lstStyle/>
          <a:p>
            <a:pPr algn="ctr"/>
            <a:r>
              <a:rPr lang="en-US" sz="3500" dirty="0"/>
              <a:t>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2257793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B7CE-F1E0-C2E2-4368-A219417374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7B27F7-D5CE-1EF2-6B35-C3BABD0EA5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971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3" name="Picture 2">
            <a:extLst>
              <a:ext uri="{FF2B5EF4-FFF2-40B4-BE49-F238E27FC236}">
                <a16:creationId xmlns:a16="http://schemas.microsoft.com/office/drawing/2014/main" id="{E49CE5F1-5520-DBBD-CA79-54B7B400DECC}"/>
              </a:ext>
            </a:extLst>
          </p:cNvPr>
          <p:cNvPicPr>
            <a:picLocks noChangeAspect="1"/>
          </p:cNvPicPr>
          <p:nvPr/>
        </p:nvPicPr>
        <p:blipFill>
          <a:blip r:embed="rId3"/>
          <a:stretch>
            <a:fillRect/>
          </a:stretch>
        </p:blipFill>
        <p:spPr>
          <a:xfrm>
            <a:off x="4838181" y="2559555"/>
            <a:ext cx="2515638" cy="3667445"/>
          </a:xfrm>
          <a:prstGeom prst="rect">
            <a:avLst/>
          </a:prstGeom>
        </p:spPr>
      </p:pic>
      <p:sp>
        <p:nvSpPr>
          <p:cNvPr id="5" name="TextBox 4">
            <a:extLst>
              <a:ext uri="{FF2B5EF4-FFF2-40B4-BE49-F238E27FC236}">
                <a16:creationId xmlns:a16="http://schemas.microsoft.com/office/drawing/2014/main" id="{154D4239-2A2C-0008-C6D0-6223D58F81A3}"/>
              </a:ext>
            </a:extLst>
          </p:cNvPr>
          <p:cNvSpPr txBox="1"/>
          <p:nvPr/>
        </p:nvSpPr>
        <p:spPr>
          <a:xfrm>
            <a:off x="8758389" y="2827667"/>
            <a:ext cx="3968885"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b="0" i="1" dirty="0">
                <a:solidFill>
                  <a:srgbClr val="202122"/>
                </a:solidFill>
                <a:effectLst/>
              </a:rPr>
              <a:t>   oikos</a:t>
            </a:r>
            <a:r>
              <a:rPr lang="en-US" sz="3400" b="0" i="0" dirty="0">
                <a:solidFill>
                  <a:srgbClr val="202122"/>
                </a:solidFill>
                <a:effectLst/>
              </a:rPr>
              <a:t> =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400" dirty="0">
                <a:solidFill>
                  <a:srgbClr val="202122"/>
                </a:solidFill>
              </a:rPr>
              <a:t>+ </a:t>
            </a:r>
            <a:r>
              <a:rPr lang="en-US" sz="3400" b="0" i="1" dirty="0">
                <a:solidFill>
                  <a:srgbClr val="202122"/>
                </a:solidFill>
                <a:effectLst/>
              </a:rPr>
              <a:t>logia</a:t>
            </a:r>
            <a:r>
              <a:rPr lang="en-US" sz="3400" b="0" i="0" dirty="0">
                <a:solidFill>
                  <a:srgbClr val="202122"/>
                </a:solidFill>
                <a:effectLst/>
              </a:rPr>
              <a:t> = ‘study of'</a:t>
            </a:r>
            <a:endParaRPr lang="en-US" sz="3400" dirty="0"/>
          </a:p>
        </p:txBody>
      </p:sp>
      <p:sp>
        <p:nvSpPr>
          <p:cNvPr id="7" name="Content Placeholder 2">
            <a:extLst>
              <a:ext uri="{FF2B5EF4-FFF2-40B4-BE49-F238E27FC236}">
                <a16:creationId xmlns:a16="http://schemas.microsoft.com/office/drawing/2014/main" id="{864A918A-A57C-E7D9-6DFB-6640FB57B7FD}"/>
              </a:ext>
            </a:extLst>
          </p:cNvPr>
          <p:cNvSpPr txBox="1">
            <a:spLocks/>
          </p:cNvSpPr>
          <p:nvPr/>
        </p:nvSpPr>
        <p:spPr>
          <a:xfrm>
            <a:off x="7353819" y="4207006"/>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ecology</a:t>
            </a:r>
          </a:p>
        </p:txBody>
      </p:sp>
      <p:sp>
        <p:nvSpPr>
          <p:cNvPr id="8" name="TextBox 7">
            <a:extLst>
              <a:ext uri="{FF2B5EF4-FFF2-40B4-BE49-F238E27FC236}">
                <a16:creationId xmlns:a16="http://schemas.microsoft.com/office/drawing/2014/main" id="{F9FF7918-C7B5-1CF9-C94B-31CE8ABDADE5}"/>
              </a:ext>
            </a:extLst>
          </p:cNvPr>
          <p:cNvSpPr txBox="1"/>
          <p:nvPr/>
        </p:nvSpPr>
        <p:spPr>
          <a:xfrm>
            <a:off x="8500440" y="5094540"/>
            <a:ext cx="34336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202122"/>
                </a:solidFill>
                <a:effectLst/>
              </a:rPr>
              <a:t>- 1866 Ernst Haeckel</a:t>
            </a:r>
            <a:endParaRPr lang="en-US" sz="2800" dirty="0"/>
          </a:p>
        </p:txBody>
      </p:sp>
    </p:spTree>
    <p:extLst>
      <p:ext uri="{BB962C8B-B14F-4D97-AF65-F5344CB8AC3E}">
        <p14:creationId xmlns:p14="http://schemas.microsoft.com/office/powerpoint/2010/main" val="378837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5CC0-BE27-E24D-BE6D-E4E60E5AB507}"/>
              </a:ext>
            </a:extLst>
          </p:cNvPr>
          <p:cNvSpPr>
            <a:spLocks noGrp="1"/>
          </p:cNvSpPr>
          <p:nvPr>
            <p:ph type="title"/>
          </p:nvPr>
        </p:nvSpPr>
        <p:spPr>
          <a:xfrm>
            <a:off x="508770" y="1917566"/>
            <a:ext cx="4204200"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9" name="Content Placeholder 8">
            <a:extLst>
              <a:ext uri="{FF2B5EF4-FFF2-40B4-BE49-F238E27FC236}">
                <a16:creationId xmlns:a16="http://schemas.microsoft.com/office/drawing/2014/main" id="{6E1E3B54-B95E-42CF-A550-74E9704120BF}"/>
              </a:ext>
            </a:extLst>
          </p:cNvPr>
          <p:cNvSpPr>
            <a:spLocks noGrp="1"/>
          </p:cNvSpPr>
          <p:nvPr>
            <p:ph idx="1"/>
          </p:nvPr>
        </p:nvSpPr>
        <p:spPr>
          <a:xfrm>
            <a:off x="508770" y="3653037"/>
            <a:ext cx="3847168" cy="629123"/>
          </a:xfrm>
        </p:spPr>
        <p:txBody>
          <a:bodyPr vert="horz" lIns="91440" tIns="45720" rIns="91440" bIns="45720" rtlCol="0" anchor="b">
            <a:normAutofit lnSpcReduction="10000"/>
          </a:bodyPr>
          <a:lstStyle/>
          <a:p>
            <a:pPr marL="0" indent="0">
              <a:buNone/>
            </a:pPr>
            <a:r>
              <a:rPr lang="en-US" sz="1600" dirty="0">
                <a:solidFill>
                  <a:srgbClr val="000000"/>
                </a:solidFill>
              </a:rPr>
              <a:t>-John Steinbeck</a:t>
            </a:r>
          </a:p>
          <a:p>
            <a:pPr marL="0" indent="0">
              <a:buNone/>
            </a:pPr>
            <a:r>
              <a:rPr lang="en-US" sz="1600" i="1" dirty="0">
                <a:solidFill>
                  <a:srgbClr val="000000"/>
                </a:solidFill>
              </a:rPr>
              <a:t>The Log from the Sea of Cortez </a:t>
            </a:r>
            <a:r>
              <a:rPr lang="en-US" sz="1600" dirty="0">
                <a:solidFill>
                  <a:srgbClr val="000000"/>
                </a:solidFill>
              </a:rPr>
              <a:t>(1941)</a:t>
            </a:r>
          </a:p>
        </p:txBody>
      </p:sp>
      <p:pic>
        <p:nvPicPr>
          <p:cNvPr id="3" name="Picture 6">
            <a:extLst>
              <a:ext uri="{FF2B5EF4-FFF2-40B4-BE49-F238E27FC236}">
                <a16:creationId xmlns:a16="http://schemas.microsoft.com/office/drawing/2014/main" id="{E0E35E4D-7A3D-2E9E-D4B8-C4A025AE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52" y="1098756"/>
            <a:ext cx="6558511" cy="46604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3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3" name="Title 1">
            <a:extLst>
              <a:ext uri="{FF2B5EF4-FFF2-40B4-BE49-F238E27FC236}">
                <a16:creationId xmlns:a16="http://schemas.microsoft.com/office/drawing/2014/main" id="{F3760102-6E97-C604-F945-C2875E479640}"/>
              </a:ext>
            </a:extLst>
          </p:cNvPr>
          <p:cNvSpPr>
            <a:spLocks noGrp="1"/>
          </p:cNvSpPr>
          <p:nvPr>
            <p:ph type="title"/>
          </p:nvPr>
        </p:nvSpPr>
        <p:spPr>
          <a:xfrm>
            <a:off x="3832129" y="4371557"/>
            <a:ext cx="4657313" cy="972836"/>
          </a:xfrm>
        </p:spPr>
        <p:txBody>
          <a:bodyPr vert="horz" lIns="91440" tIns="45720" rIns="91440" bIns="45720" rtlCol="0" anchor="t">
            <a:noAutofit/>
          </a:bodyPr>
          <a:lstStyle/>
          <a:p>
            <a:pPr algn="ctr"/>
            <a:r>
              <a:rPr lang="en-US" sz="3400" dirty="0">
                <a:solidFill>
                  <a:srgbClr val="000000"/>
                </a:solidFill>
                <a:latin typeface="+mn-lt"/>
              </a:rPr>
              <a:t>As a science, ecology uses </a:t>
            </a:r>
            <a:r>
              <a:rPr lang="en-US" sz="3400" b="1" dirty="0">
                <a:solidFill>
                  <a:srgbClr val="C00000"/>
                </a:solidFill>
                <a:latin typeface="+mn-lt"/>
              </a:rPr>
              <a:t>models</a:t>
            </a:r>
            <a:r>
              <a:rPr lang="en-US" sz="3400" dirty="0">
                <a:solidFill>
                  <a:srgbClr val="000000"/>
                </a:solidFill>
                <a:latin typeface="+mn-lt"/>
              </a:rPr>
              <a:t> to formalize  general </a:t>
            </a:r>
            <a:r>
              <a:rPr lang="en-US" sz="3400" b="1" dirty="0">
                <a:solidFill>
                  <a:srgbClr val="C00000"/>
                </a:solidFill>
                <a:latin typeface="+mn-lt"/>
              </a:rPr>
              <a:t>laws and principles </a:t>
            </a:r>
            <a:r>
              <a:rPr lang="en-US" sz="3400" dirty="0">
                <a:solidFill>
                  <a:srgbClr val="000000"/>
                </a:solidFill>
                <a:latin typeface="+mn-lt"/>
              </a:rPr>
              <a:t>describing the natural world.</a:t>
            </a:r>
          </a:p>
        </p:txBody>
      </p:sp>
      <p:pic>
        <p:nvPicPr>
          <p:cNvPr id="4" name="Picture 3">
            <a:extLst>
              <a:ext uri="{FF2B5EF4-FFF2-40B4-BE49-F238E27FC236}">
                <a16:creationId xmlns:a16="http://schemas.microsoft.com/office/drawing/2014/main" id="{050B1E87-19FA-647E-C503-C2DEDF4716B7}"/>
              </a:ext>
            </a:extLst>
          </p:cNvPr>
          <p:cNvPicPr>
            <a:picLocks noChangeAspect="1"/>
          </p:cNvPicPr>
          <p:nvPr/>
        </p:nvPicPr>
        <p:blipFill rotWithShape="1">
          <a:blip r:embed="rId3"/>
          <a:srcRect l="20301" r="21229" b="-1"/>
          <a:stretch/>
        </p:blipFill>
        <p:spPr>
          <a:xfrm>
            <a:off x="244694" y="1034489"/>
            <a:ext cx="3587435" cy="5445346"/>
          </a:xfrm>
          <a:prstGeom prst="ellipse">
            <a:avLst/>
          </a:prstGeom>
        </p:spPr>
      </p:pic>
      <p:pic>
        <p:nvPicPr>
          <p:cNvPr id="5" name="Picture 6">
            <a:extLst>
              <a:ext uri="{FF2B5EF4-FFF2-40B4-BE49-F238E27FC236}">
                <a16:creationId xmlns:a16="http://schemas.microsoft.com/office/drawing/2014/main" id="{8805D98F-4E7A-9BBA-C174-A0CA4058A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98" y="1954161"/>
            <a:ext cx="4435440" cy="29496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6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Tree>
    <p:extLst>
      <p:ext uri="{BB962C8B-B14F-4D97-AF65-F5344CB8AC3E}">
        <p14:creationId xmlns:p14="http://schemas.microsoft.com/office/powerpoint/2010/main" val="393343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
        <p:nvSpPr>
          <p:cNvPr id="3" name="Content Placeholder 2">
            <a:extLst>
              <a:ext uri="{FF2B5EF4-FFF2-40B4-BE49-F238E27FC236}">
                <a16:creationId xmlns:a16="http://schemas.microsoft.com/office/drawing/2014/main" id="{6B7AD4AF-EE64-ED53-C165-0A3F6DC0DB89}"/>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392708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60171"/>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291503"/>
            <a:ext cx="2235568" cy="1885605"/>
          </a:xfrm>
          <a:prstGeom prst="rect">
            <a:avLst/>
          </a:prstGeom>
        </p:spPr>
      </p:pic>
      <p:sp>
        <p:nvSpPr>
          <p:cNvPr id="10" name="TextBox 9"/>
          <p:cNvSpPr txBox="1"/>
          <p:nvPr/>
        </p:nvSpPr>
        <p:spPr>
          <a:xfrm>
            <a:off x="2141381" y="1506022"/>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11996"/>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86655"/>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39597"/>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29598"/>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69636"/>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09503"/>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68775"/>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11996"/>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64474"/>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2974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Tree>
    <p:extLst>
      <p:ext uri="{BB962C8B-B14F-4D97-AF65-F5344CB8AC3E}">
        <p14:creationId xmlns:p14="http://schemas.microsoft.com/office/powerpoint/2010/main" val="94555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6" name="Content Placeholder 5" descr="A table with a list of events&#10;&#10;AI-generated content may be incorrect.">
            <a:extLst>
              <a:ext uri="{FF2B5EF4-FFF2-40B4-BE49-F238E27FC236}">
                <a16:creationId xmlns:a16="http://schemas.microsoft.com/office/drawing/2014/main" id="{317448E1-370A-729F-69EA-095FC5B6BB59}"/>
              </a:ext>
            </a:extLst>
          </p:cNvPr>
          <p:cNvPicPr>
            <a:picLocks noGrp="1" noChangeAspect="1"/>
          </p:cNvPicPr>
          <p:nvPr>
            <p:ph idx="1"/>
          </p:nvPr>
        </p:nvPicPr>
        <p:blipFill>
          <a:blip r:embed="rId3"/>
          <a:stretch>
            <a:fillRect/>
          </a:stretch>
        </p:blipFill>
        <p:spPr>
          <a:xfrm>
            <a:off x="2260634" y="1460500"/>
            <a:ext cx="7317393" cy="5032375"/>
          </a:xfrm>
        </p:spPr>
      </p:pic>
    </p:spTree>
    <p:extLst>
      <p:ext uri="{BB962C8B-B14F-4D97-AF65-F5344CB8AC3E}">
        <p14:creationId xmlns:p14="http://schemas.microsoft.com/office/powerpoint/2010/main" val="1600216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4" name="Content Placeholder 2">
            <a:extLst>
              <a:ext uri="{FF2B5EF4-FFF2-40B4-BE49-F238E27FC236}">
                <a16:creationId xmlns:a16="http://schemas.microsoft.com/office/drawing/2014/main" id="{B1A6C128-AC3E-893F-752C-059795832BB1}"/>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Tree>
    <p:extLst>
      <p:ext uri="{BB962C8B-B14F-4D97-AF65-F5344CB8AC3E}">
        <p14:creationId xmlns:p14="http://schemas.microsoft.com/office/powerpoint/2010/main" val="134742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10745821" y="92750"/>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cxnSp>
        <p:nvCxnSpPr>
          <p:cNvPr id="18" name="Straight Arrow Connector 17">
            <a:extLst>
              <a:ext uri="{FF2B5EF4-FFF2-40B4-BE49-F238E27FC236}">
                <a16:creationId xmlns:a16="http://schemas.microsoft.com/office/drawing/2014/main" id="{4E842565-EA8E-B98C-E777-2C9B96F81D8C}"/>
              </a:ext>
            </a:extLst>
          </p:cNvPr>
          <p:cNvCxnSpPr>
            <a:cxnSpLocks/>
          </p:cNvCxnSpPr>
          <p:nvPr/>
        </p:nvCxnSpPr>
        <p:spPr>
          <a:xfrm flipH="1" flipV="1">
            <a:off x="5822000" y="3073940"/>
            <a:ext cx="548002" cy="3550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7C2F1F-595C-7055-9C5E-42E214B25B32}"/>
              </a:ext>
            </a:extLst>
          </p:cNvPr>
          <p:cNvSpPr txBox="1"/>
          <p:nvPr/>
        </p:nvSpPr>
        <p:spPr>
          <a:xfrm>
            <a:off x="6467044" y="2628780"/>
            <a:ext cx="4572217" cy="2462213"/>
          </a:xfrm>
          <a:prstGeom prst="rect">
            <a:avLst/>
          </a:prstGeom>
          <a:noFill/>
        </p:spPr>
        <p:txBody>
          <a:bodyPr wrap="square">
            <a:spAutoFit/>
          </a:bodyPr>
          <a:lstStyle/>
          <a:p>
            <a:r>
              <a:rPr lang="en-US" sz="2200" dirty="0">
                <a:effectLst/>
                <a:latin typeface="Helvetica" pitchFamily="2" charset="0"/>
              </a:rPr>
              <a:t>Models produce ‘simulated data’ that is compared against the observed data.</a:t>
            </a:r>
          </a:p>
          <a:p>
            <a:endParaRPr lang="en-US" sz="2200" dirty="0">
              <a:latin typeface="Helvetica" pitchFamily="2" charset="0"/>
            </a:endParaRPr>
          </a:p>
          <a:p>
            <a:r>
              <a:rPr lang="en-US" sz="2200" dirty="0">
                <a:effectLst/>
                <a:latin typeface="Helvetica" pitchFamily="2" charset="0"/>
              </a:rPr>
              <a:t>The process of adjusting the model to more closely match the data is called ‘model fitting.’</a:t>
            </a:r>
            <a:endParaRPr lang="en-US" dirty="0">
              <a:effectLst/>
              <a:latin typeface="Helvetica" pitchFamily="2" charset="0"/>
            </a:endParaRPr>
          </a:p>
        </p:txBody>
      </p:sp>
      <p:cxnSp>
        <p:nvCxnSpPr>
          <p:cNvPr id="24" name="Straight Arrow Connector 23">
            <a:extLst>
              <a:ext uri="{FF2B5EF4-FFF2-40B4-BE49-F238E27FC236}">
                <a16:creationId xmlns:a16="http://schemas.microsoft.com/office/drawing/2014/main" id="{D2EC65F3-F7FD-34EB-AB47-72282FADE8B6}"/>
              </a:ext>
            </a:extLst>
          </p:cNvPr>
          <p:cNvCxnSpPr>
            <a:cxnSpLocks/>
          </p:cNvCxnSpPr>
          <p:nvPr/>
        </p:nvCxnSpPr>
        <p:spPr>
          <a:xfrm flipH="1">
            <a:off x="5710128" y="3859887"/>
            <a:ext cx="659874" cy="4528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96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93C2B01-F75F-4973-0270-71750A215D39}"/>
              </a:ext>
            </a:extLst>
          </p:cNvPr>
          <p:cNvSpPr txBox="1">
            <a:spLocks/>
          </p:cNvSpPr>
          <p:nvPr/>
        </p:nvSpPr>
        <p:spPr>
          <a:xfrm>
            <a:off x="9566935" y="6297450"/>
            <a:ext cx="1400783" cy="544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predict</a:t>
            </a:r>
          </a:p>
        </p:txBody>
      </p:sp>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pic>
        <p:nvPicPr>
          <p:cNvPr id="13314" name="Picture 2" descr="Global surface temperature forecast from climate change model experiments from 16 groups (11 countries) and 23 models collected at PCMDI (over 31 terabytes of model data). Committed warming averages 0.1°C per decade for the first two decades of the 21st century; across all scenarios, the average warming is 0.2°C per decade for that time period (recent observed trend 0.2°C per decade). Source: IPCC (2007) Ch. 10, Fig. 10.4, TS-32; after Feddema (2008). ">
            <a:extLst>
              <a:ext uri="{FF2B5EF4-FFF2-40B4-BE49-F238E27FC236}">
                <a16:creationId xmlns:a16="http://schemas.microsoft.com/office/drawing/2014/main" id="{73053011-94B1-5042-2AA8-55ECA9DE6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1012"/>
            <a:ext cx="5754283" cy="395081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6C5D4486-B9B2-8A50-5070-2728101778A3}"/>
              </a:ext>
            </a:extLst>
          </p:cNvPr>
          <p:cNvSpPr/>
          <p:nvPr/>
        </p:nvSpPr>
        <p:spPr>
          <a:xfrm rot="5400000">
            <a:off x="9819855" y="4296206"/>
            <a:ext cx="544749" cy="351610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0" y="6449438"/>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
        <p:nvSpPr>
          <p:cNvPr id="5" name="TextBox 4">
            <a:extLst>
              <a:ext uri="{FF2B5EF4-FFF2-40B4-BE49-F238E27FC236}">
                <a16:creationId xmlns:a16="http://schemas.microsoft.com/office/drawing/2014/main" id="{39060FDF-0958-1A76-10DE-892B6290F704}"/>
              </a:ext>
            </a:extLst>
          </p:cNvPr>
          <p:cNvSpPr txBox="1"/>
          <p:nvPr/>
        </p:nvSpPr>
        <p:spPr>
          <a:xfrm>
            <a:off x="9577397" y="88507"/>
            <a:ext cx="2734985" cy="1785104"/>
          </a:xfrm>
          <a:prstGeom prst="rect">
            <a:avLst/>
          </a:prstGeom>
          <a:noFill/>
        </p:spPr>
        <p:txBody>
          <a:bodyPr wrap="square">
            <a:spAutoFit/>
          </a:bodyPr>
          <a:lstStyle/>
          <a:p>
            <a:r>
              <a:rPr lang="en-US" sz="2200" dirty="0">
                <a:effectLst/>
                <a:latin typeface="Helvetica" pitchFamily="2" charset="0"/>
              </a:rPr>
              <a:t>Fitted models can then be used to “predict” the future, under different conditions.</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BF56B9FE-D076-003C-DE42-B110A2033C16}"/>
              </a:ext>
            </a:extLst>
          </p:cNvPr>
          <p:cNvCxnSpPr>
            <a:cxnSpLocks/>
          </p:cNvCxnSpPr>
          <p:nvPr/>
        </p:nvCxnSpPr>
        <p:spPr>
          <a:xfrm flipH="1">
            <a:off x="9377464" y="1883672"/>
            <a:ext cx="466927" cy="429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81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762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87F98A-F35F-5B02-3FF9-5A1761892F6E}"/>
              </a:ext>
            </a:extLst>
          </p:cNvPr>
          <p:cNvSpPr/>
          <p:nvPr/>
        </p:nvSpPr>
        <p:spPr>
          <a:xfrm>
            <a:off x="8491402" y="266530"/>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sp>
        <p:nvSpPr>
          <p:cNvPr id="25" name="Content Placeholder 2">
            <a:extLst>
              <a:ext uri="{FF2B5EF4-FFF2-40B4-BE49-F238E27FC236}">
                <a16:creationId xmlns:a16="http://schemas.microsoft.com/office/drawing/2014/main" id="{A0435E2A-43E1-4153-2CCC-E991A30913CB}"/>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A626FE-6C1A-1C69-3EF6-4CC66A5B7360}"/>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BFA626FE-6C1A-1C69-3EF6-4CC66A5B7360}"/>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3AD21F6D-2514-C26D-BDBB-0BC04F62ED8A}"/>
              </a:ext>
            </a:extLst>
          </p:cNvPr>
          <p:cNvGrpSpPr/>
          <p:nvPr/>
        </p:nvGrpSpPr>
        <p:grpSpPr>
          <a:xfrm>
            <a:off x="8371610" y="3953102"/>
            <a:ext cx="3753648" cy="2929639"/>
            <a:chOff x="7819950" y="2189309"/>
            <a:chExt cx="4239188" cy="3179391"/>
          </a:xfrm>
        </p:grpSpPr>
        <p:pic>
          <p:nvPicPr>
            <p:cNvPr id="28" name="Picture 27" descr="Chart, scatter chart&#10;&#10;Description automatically generated">
              <a:extLst>
                <a:ext uri="{FF2B5EF4-FFF2-40B4-BE49-F238E27FC236}">
                  <a16:creationId xmlns:a16="http://schemas.microsoft.com/office/drawing/2014/main" id="{B19E9038-F9D8-9403-C7D4-9171377917E4}"/>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0903838-7F52-6F5B-04C9-D8EC7FE1184C}"/>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80903838-7F52-6F5B-04C9-D8EC7FE1184C}"/>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DC0265EF-A190-1060-BDD0-9981E5AFB332}"/>
              </a:ext>
            </a:extLst>
          </p:cNvPr>
          <p:cNvGrpSpPr/>
          <p:nvPr/>
        </p:nvGrpSpPr>
        <p:grpSpPr>
          <a:xfrm>
            <a:off x="3820392" y="2453071"/>
            <a:ext cx="5100348" cy="2224739"/>
            <a:chOff x="2750278" y="2621253"/>
            <a:chExt cx="5100348" cy="2224739"/>
          </a:xfrm>
        </p:grpSpPr>
        <p:pic>
          <p:nvPicPr>
            <p:cNvPr id="31" name="Picture 30">
              <a:extLst>
                <a:ext uri="{FF2B5EF4-FFF2-40B4-BE49-F238E27FC236}">
                  <a16:creationId xmlns:a16="http://schemas.microsoft.com/office/drawing/2014/main" id="{0F519699-149A-D795-2BB5-81A6B52251CB}"/>
                </a:ext>
              </a:extLst>
            </p:cNvPr>
            <p:cNvPicPr>
              <a:picLocks noChangeAspect="1"/>
            </p:cNvPicPr>
            <p:nvPr/>
          </p:nvPicPr>
          <p:blipFill rotWithShape="1">
            <a:blip r:embed="rId6"/>
            <a:srcRect l="20301" r="21229" b="-1"/>
            <a:stretch/>
          </p:blipFill>
          <p:spPr>
            <a:xfrm>
              <a:off x="2750278" y="2627603"/>
              <a:ext cx="1916677" cy="2212039"/>
            </a:xfrm>
            <a:prstGeom prst="ellipse">
              <a:avLst/>
            </a:prstGeom>
          </p:spPr>
        </p:pic>
        <p:pic>
          <p:nvPicPr>
            <p:cNvPr id="32" name="Picture 6">
              <a:extLst>
                <a:ext uri="{FF2B5EF4-FFF2-40B4-BE49-F238E27FC236}">
                  <a16:creationId xmlns:a16="http://schemas.microsoft.com/office/drawing/2014/main" id="{5D5749AE-E63C-1C5B-A833-A84FA3586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33" name="Elbow Connector 32">
              <a:extLst>
                <a:ext uri="{FF2B5EF4-FFF2-40B4-BE49-F238E27FC236}">
                  <a16:creationId xmlns:a16="http://schemas.microsoft.com/office/drawing/2014/main" id="{44BC6626-C1EC-E478-881D-18D9F74FD798}"/>
                </a:ext>
              </a:extLst>
            </p:cNvPr>
            <p:cNvCxnSpPr>
              <a:cxnSpLocks/>
              <a:stCxn id="31" idx="4"/>
              <a:endCxn id="32"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8176909-C717-3EE0-C0AC-0F3565AA7189}"/>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Content Placeholder 2">
            <a:extLst>
              <a:ext uri="{FF2B5EF4-FFF2-40B4-BE49-F238E27FC236}">
                <a16:creationId xmlns:a16="http://schemas.microsoft.com/office/drawing/2014/main" id="{11C1489F-37DE-F46D-0D54-581308B54B69}"/>
              </a:ext>
            </a:extLst>
          </p:cNvPr>
          <p:cNvSpPr txBox="1">
            <a:spLocks/>
          </p:cNvSpPr>
          <p:nvPr/>
        </p:nvSpPr>
        <p:spPr>
          <a:xfrm>
            <a:off x="8588563" y="1541195"/>
            <a:ext cx="318204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b="1" i="1" dirty="0">
                <a:solidFill>
                  <a:srgbClr val="C00000"/>
                </a:solidFill>
              </a:rPr>
              <a:t>What</a:t>
            </a:r>
            <a:r>
              <a:rPr lang="en-US" sz="2200" i="1" dirty="0"/>
              <a:t> is the relationship between the abundance of starfish and the abundance of mussels?</a:t>
            </a:r>
          </a:p>
        </p:txBody>
      </p:sp>
    </p:spTree>
    <p:extLst>
      <p:ext uri="{BB962C8B-B14F-4D97-AF65-F5344CB8AC3E}">
        <p14:creationId xmlns:p14="http://schemas.microsoft.com/office/powerpoint/2010/main" val="372882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AA75951-E983-0FB1-E238-1DC419F32E84}"/>
              </a:ext>
            </a:extLst>
          </p:cNvPr>
          <p:cNvSpPr/>
          <p:nvPr/>
        </p:nvSpPr>
        <p:spPr>
          <a:xfrm>
            <a:off x="116732" y="5596038"/>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9"/>
          <a:stretch>
            <a:fillRect/>
          </a:stretch>
        </p:blipFill>
        <p:spPr>
          <a:xfrm>
            <a:off x="171364" y="1528263"/>
            <a:ext cx="1791713" cy="1192038"/>
          </a:xfrm>
          <a:prstGeom prst="rect">
            <a:avLst/>
          </a:prstGeom>
        </p:spPr>
      </p:pic>
      <p:sp>
        <p:nvSpPr>
          <p:cNvPr id="9" name="Content Placeholder 2">
            <a:extLst>
              <a:ext uri="{FF2B5EF4-FFF2-40B4-BE49-F238E27FC236}">
                <a16:creationId xmlns:a16="http://schemas.microsoft.com/office/drawing/2014/main" id="{E398DEB3-6B1D-D191-2FF1-C345593F0CB0}"/>
              </a:ext>
            </a:extLst>
          </p:cNvPr>
          <p:cNvSpPr txBox="1">
            <a:spLocks/>
          </p:cNvSpPr>
          <p:nvPr/>
        </p:nvSpPr>
        <p:spPr>
          <a:xfrm>
            <a:off x="3888356" y="5746256"/>
            <a:ext cx="3617495"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b="1" i="1" dirty="0">
                <a:solidFill>
                  <a:srgbClr val="C00000"/>
                </a:solidFill>
              </a:rPr>
              <a:t>How</a:t>
            </a:r>
            <a:r>
              <a:rPr lang="en-US" sz="2200" i="1" dirty="0"/>
              <a:t> does the abundance of starfish change </a:t>
            </a:r>
            <a:r>
              <a:rPr lang="en-US" sz="2200" b="1" i="1" dirty="0">
                <a:solidFill>
                  <a:srgbClr val="C00000"/>
                </a:solidFill>
              </a:rPr>
              <a:t>as a result of </a:t>
            </a:r>
            <a:r>
              <a:rPr lang="en-US" sz="2200" i="1" dirty="0"/>
              <a:t>the abundance of mussels?</a:t>
            </a:r>
          </a:p>
        </p:txBody>
      </p:sp>
      <p:grpSp>
        <p:nvGrpSpPr>
          <p:cNvPr id="31" name="Group 30">
            <a:extLst>
              <a:ext uri="{FF2B5EF4-FFF2-40B4-BE49-F238E27FC236}">
                <a16:creationId xmlns:a16="http://schemas.microsoft.com/office/drawing/2014/main" id="{2A2E846E-A381-586F-B0B4-E3B3B2610A98}"/>
              </a:ext>
            </a:extLst>
          </p:cNvPr>
          <p:cNvGrpSpPr/>
          <p:nvPr/>
        </p:nvGrpSpPr>
        <p:grpSpPr>
          <a:xfrm>
            <a:off x="8020601" y="4167300"/>
            <a:ext cx="4035921" cy="2675952"/>
            <a:chOff x="7490428" y="2765963"/>
            <a:chExt cx="4444999" cy="3298423"/>
          </a:xfrm>
        </p:grpSpPr>
        <p:grpSp>
          <p:nvGrpSpPr>
            <p:cNvPr id="13" name="Group 12">
              <a:extLst>
                <a:ext uri="{FF2B5EF4-FFF2-40B4-BE49-F238E27FC236}">
                  <a16:creationId xmlns:a16="http://schemas.microsoft.com/office/drawing/2014/main" id="{4847505F-8CB3-4648-A369-985E279EF4F7}"/>
                </a:ext>
              </a:extLst>
            </p:cNvPr>
            <p:cNvGrpSpPr/>
            <p:nvPr/>
          </p:nvGrpSpPr>
          <p:grpSpPr>
            <a:xfrm rot="16200000">
              <a:off x="8063716" y="2192675"/>
              <a:ext cx="3298423" cy="4444999"/>
              <a:chOff x="8063715" y="2192676"/>
              <a:chExt cx="3298423" cy="4444999"/>
            </a:xfrm>
          </p:grpSpPr>
          <p:pic>
            <p:nvPicPr>
              <p:cNvPr id="10" name="Picture 9" descr="Chart&#10;&#10;Description automatically generated">
                <a:extLst>
                  <a:ext uri="{FF2B5EF4-FFF2-40B4-BE49-F238E27FC236}">
                    <a16:creationId xmlns:a16="http://schemas.microsoft.com/office/drawing/2014/main" id="{8BFDEFAD-7952-15A6-43ED-9767DD21B62C}"/>
                  </a:ext>
                </a:extLst>
              </p:cNvPr>
              <p:cNvPicPr>
                <a:picLocks noChangeAspect="1"/>
              </p:cNvPicPr>
              <p:nvPr/>
            </p:nvPicPr>
            <p:blipFill>
              <a:blip r:embed="rId10"/>
              <a:srcRect t="-83" b="451"/>
              <a:stretch/>
            </p:blipFill>
            <p:spPr>
              <a:xfrm rot="5400000">
                <a:off x="7505851" y="2781388"/>
                <a:ext cx="4414151" cy="3298423"/>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sp>
            <p:nvSpPr>
              <p:cNvPr id="11" name="Content Placeholder 2">
                <a:extLst>
                  <a:ext uri="{FF2B5EF4-FFF2-40B4-BE49-F238E27FC236}">
                    <a16:creationId xmlns:a16="http://schemas.microsoft.com/office/drawing/2014/main" id="{5CB19CF7-BE7E-230B-22C7-7CBE2A49AF91}"/>
                  </a:ext>
                </a:extLst>
              </p:cNvPr>
              <p:cNvSpPr txBox="1">
                <a:spLocks/>
              </p:cNvSpPr>
              <p:nvPr/>
            </p:nvSpPr>
            <p:spPr>
              <a:xfrm>
                <a:off x="8538067" y="2192676"/>
                <a:ext cx="2824070" cy="321610"/>
              </a:xfrm>
              <a:prstGeom prst="rect">
                <a:avLst/>
              </a:prstGeom>
              <a:solidFill>
                <a:schemeClr val="bg1"/>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latin typeface="Arial" panose="020B0604020202020204" pitchFamily="34" charset="0"/>
                    <a:cs typeface="Arial" panose="020B0604020202020204" pitchFamily="34" charset="0"/>
                  </a:rPr>
                  <a:t>count</a:t>
                </a:r>
              </a:p>
            </p:txBody>
          </p:sp>
        </p:grpSp>
        <p:sp>
          <p:nvSpPr>
            <p:cNvPr id="15" name="Content Placeholder 2">
              <a:extLst>
                <a:ext uri="{FF2B5EF4-FFF2-40B4-BE49-F238E27FC236}">
                  <a16:creationId xmlns:a16="http://schemas.microsoft.com/office/drawing/2014/main" id="{5652F8EE-616F-9C54-EB4B-AA46C9935388}"/>
                </a:ext>
              </a:extLst>
            </p:cNvPr>
            <p:cNvSpPr txBox="1">
              <a:spLocks/>
            </p:cNvSpPr>
            <p:nvPr/>
          </p:nvSpPr>
          <p:spPr>
            <a:xfrm>
              <a:off x="11269732" y="3297550"/>
              <a:ext cx="416644" cy="188684"/>
            </a:xfrm>
            <a:prstGeom prst="rect">
              <a:avLst/>
            </a:prstGeom>
            <a:solidFill>
              <a:schemeClr val="bg1"/>
            </a:solidFill>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900" dirty="0">
                  <a:latin typeface="Arial" panose="020B0604020202020204" pitchFamily="34" charset="0"/>
                  <a:cs typeface="Arial" panose="020B0604020202020204" pitchFamily="34" charset="0"/>
                </a:rPr>
                <a:t>starfish</a:t>
              </a:r>
            </a:p>
          </p:txBody>
        </p:sp>
        <p:sp>
          <p:nvSpPr>
            <p:cNvPr id="17" name="Content Placeholder 2">
              <a:extLst>
                <a:ext uri="{FF2B5EF4-FFF2-40B4-BE49-F238E27FC236}">
                  <a16:creationId xmlns:a16="http://schemas.microsoft.com/office/drawing/2014/main" id="{0B515095-DD06-74CD-C39D-F1C6759007FE}"/>
                </a:ext>
              </a:extLst>
            </p:cNvPr>
            <p:cNvSpPr txBox="1">
              <a:spLocks/>
            </p:cNvSpPr>
            <p:nvPr/>
          </p:nvSpPr>
          <p:spPr>
            <a:xfrm>
              <a:off x="11265538" y="3072182"/>
              <a:ext cx="416644" cy="144191"/>
            </a:xfrm>
            <a:prstGeom prst="rect">
              <a:avLst/>
            </a:prstGeom>
            <a:solidFill>
              <a:schemeClr val="bg1"/>
            </a:solidFill>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900" dirty="0">
                  <a:latin typeface="Arial" panose="020B0604020202020204" pitchFamily="34" charset="0"/>
                  <a:cs typeface="Arial" panose="020B0604020202020204" pitchFamily="34" charset="0"/>
                </a:rPr>
                <a:t>mussel</a:t>
              </a:r>
            </a:p>
          </p:txBody>
        </p:sp>
      </p:grpSp>
    </p:spTree>
    <p:extLst>
      <p:ext uri="{BB962C8B-B14F-4D97-AF65-F5344CB8AC3E}">
        <p14:creationId xmlns:p14="http://schemas.microsoft.com/office/powerpoint/2010/main" val="330532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AB26-39B5-2B7C-5D62-29967AFA81C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80EE3467-34B5-FD88-083E-111AAF6A2272}"/>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C3706A60-9FF8-69DD-4D9A-5A8E885C51F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4F0DDD3D-A1BE-2020-778B-76EE68A3DB17}"/>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cxnSp>
        <p:nvCxnSpPr>
          <p:cNvPr id="21" name="Straight Arrow Connector 20">
            <a:extLst>
              <a:ext uri="{FF2B5EF4-FFF2-40B4-BE49-F238E27FC236}">
                <a16:creationId xmlns:a16="http://schemas.microsoft.com/office/drawing/2014/main" id="{556529E3-3F36-24B4-0D3E-83CD3D0DED42}"/>
              </a:ext>
            </a:extLst>
          </p:cNvPr>
          <p:cNvCxnSpPr>
            <a:cxnSpLocks/>
          </p:cNvCxnSpPr>
          <p:nvPr/>
        </p:nvCxnSpPr>
        <p:spPr>
          <a:xfrm flipH="1" flipV="1">
            <a:off x="6660405" y="2951268"/>
            <a:ext cx="1210868" cy="751659"/>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F7B9D89-D1C8-892A-91CA-E0FBEA04CCBB}"/>
              </a:ext>
            </a:extLst>
          </p:cNvPr>
          <p:cNvCxnSpPr>
            <a:cxnSpLocks/>
          </p:cNvCxnSpPr>
          <p:nvPr/>
        </p:nvCxnSpPr>
        <p:spPr>
          <a:xfrm flipH="1">
            <a:off x="6660405" y="3882223"/>
            <a:ext cx="1210868" cy="98596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C2D97D1-53C6-8DDB-340D-9E0802C4561F}"/>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3C2D97D1-53C6-8DDB-340D-9E0802C4561F}"/>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3"/>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905695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232-7EC8-4486-2E14-79FE0E243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4DE8A-77D0-666B-CD02-B8709609FFA5}"/>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95DB28B0-8045-AFC3-8542-E28B189D2267}"/>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D8976521-C062-68B8-EF1E-AC1B477E458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50BFB11E-209F-08B9-CC71-C23C53739C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pic>
        <p:nvPicPr>
          <p:cNvPr id="17" name="Picture 16">
            <a:extLst>
              <a:ext uri="{FF2B5EF4-FFF2-40B4-BE49-F238E27FC236}">
                <a16:creationId xmlns:a16="http://schemas.microsoft.com/office/drawing/2014/main" id="{91D95625-C083-32E1-B150-C4E6E9BC7ED2}"/>
              </a:ext>
            </a:extLst>
          </p:cNvPr>
          <p:cNvPicPr>
            <a:picLocks noChangeAspect="1"/>
          </p:cNvPicPr>
          <p:nvPr/>
        </p:nvPicPr>
        <p:blipFill rotWithShape="1">
          <a:blip r:embed="rId3"/>
          <a:srcRect r="77126" b="49881"/>
          <a:stretch/>
        </p:blipFill>
        <p:spPr>
          <a:xfrm>
            <a:off x="2022555" y="2428703"/>
            <a:ext cx="409826" cy="597430"/>
          </a:xfrm>
          <a:prstGeom prst="rect">
            <a:avLst/>
          </a:prstGeom>
        </p:spPr>
      </p:pic>
      <p:cxnSp>
        <p:nvCxnSpPr>
          <p:cNvPr id="21" name="Straight Arrow Connector 20">
            <a:extLst>
              <a:ext uri="{FF2B5EF4-FFF2-40B4-BE49-F238E27FC236}">
                <a16:creationId xmlns:a16="http://schemas.microsoft.com/office/drawing/2014/main" id="{F4BB152D-3448-1F88-D566-D54AFD638BF5}"/>
              </a:ext>
            </a:extLst>
          </p:cNvPr>
          <p:cNvCxnSpPr>
            <a:cxnSpLocks/>
          </p:cNvCxnSpPr>
          <p:nvPr/>
        </p:nvCxnSpPr>
        <p:spPr>
          <a:xfrm flipH="1" flipV="1">
            <a:off x="6660405" y="2951268"/>
            <a:ext cx="1210868" cy="751659"/>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34C812CF-1F25-7BC5-1780-8A6C5CFFDE53}"/>
              </a:ext>
            </a:extLst>
          </p:cNvPr>
          <p:cNvPicPr>
            <a:picLocks noChangeAspect="1"/>
          </p:cNvPicPr>
          <p:nvPr/>
        </p:nvPicPr>
        <p:blipFill rotWithShape="1">
          <a:blip r:embed="rId3"/>
          <a:srcRect t="50000" r="77127" b="-1665"/>
          <a:stretch/>
        </p:blipFill>
        <p:spPr>
          <a:xfrm>
            <a:off x="2022553" y="4545606"/>
            <a:ext cx="409827" cy="615848"/>
          </a:xfrm>
          <a:prstGeom prst="rect">
            <a:avLst/>
          </a:prstGeom>
        </p:spPr>
      </p:pic>
      <p:cxnSp>
        <p:nvCxnSpPr>
          <p:cNvPr id="24" name="Straight Arrow Connector 23">
            <a:extLst>
              <a:ext uri="{FF2B5EF4-FFF2-40B4-BE49-F238E27FC236}">
                <a16:creationId xmlns:a16="http://schemas.microsoft.com/office/drawing/2014/main" id="{D24365C4-A2BB-16C9-9699-C8CEB72A2FC0}"/>
              </a:ext>
            </a:extLst>
          </p:cNvPr>
          <p:cNvCxnSpPr>
            <a:cxnSpLocks/>
          </p:cNvCxnSpPr>
          <p:nvPr/>
        </p:nvCxnSpPr>
        <p:spPr>
          <a:xfrm flipH="1">
            <a:off x="6660405" y="3882223"/>
            <a:ext cx="1210868" cy="985964"/>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8D38DA7-2915-BA67-E236-91A59B1CCBFA}"/>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98D38DA7-2915-BA67-E236-91A59B1CCBFA}"/>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4"/>
                <a:stretch>
                  <a:fillRect b="-1875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8DC8FFF-BD1D-EA55-0641-4679038DB2EA}"/>
              </a:ext>
            </a:extLst>
          </p:cNvPr>
          <p:cNvCxnSpPr>
            <a:cxnSpLocks/>
          </p:cNvCxnSpPr>
          <p:nvPr/>
        </p:nvCxnSpPr>
        <p:spPr>
          <a:xfrm flipV="1">
            <a:off x="1542953" y="2829888"/>
            <a:ext cx="358996" cy="597430"/>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EAA6E07F-EA95-0B1D-262C-2CFDE929B737}"/>
              </a:ext>
            </a:extLst>
          </p:cNvPr>
          <p:cNvCxnSpPr>
            <a:cxnSpLocks/>
          </p:cNvCxnSpPr>
          <p:nvPr/>
        </p:nvCxnSpPr>
        <p:spPr>
          <a:xfrm>
            <a:off x="1644734" y="4140201"/>
            <a:ext cx="294578" cy="45282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F9FA44E-C60A-9026-CC00-F18F959B3DEE}"/>
                  </a:ext>
                </a:extLst>
              </p:cNvPr>
              <p:cNvSpPr/>
              <p:nvPr/>
            </p:nvSpPr>
            <p:spPr>
              <a:xfrm>
                <a:off x="-451555" y="3526885"/>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32" name="Rectangle 31">
                <a:extLst>
                  <a:ext uri="{FF2B5EF4-FFF2-40B4-BE49-F238E27FC236}">
                    <a16:creationId xmlns:a16="http://schemas.microsoft.com/office/drawing/2014/main" id="{7F9FA44E-C60A-9026-CC00-F18F959B3DEE}"/>
                  </a:ext>
                </a:extLst>
              </p:cNvPr>
              <p:cNvSpPr>
                <a:spLocks noRot="1" noChangeAspect="1" noMove="1" noResize="1" noEditPoints="1" noAdjustHandles="1" noChangeArrowheads="1" noChangeShapeType="1" noTextEdit="1"/>
              </p:cNvSpPr>
              <p:nvPr/>
            </p:nvSpPr>
            <p:spPr>
              <a:xfrm>
                <a:off x="-451555" y="3526885"/>
                <a:ext cx="3183744" cy="400110"/>
              </a:xfrm>
              <a:prstGeom prst="rect">
                <a:avLst/>
              </a:prstGeom>
              <a:blipFill>
                <a:blip r:embed="rId5"/>
                <a:stretch>
                  <a:fillRect b="-1515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31F4755-8BCB-3C04-8217-E9DF226578F0}"/>
              </a:ext>
            </a:extLst>
          </p:cNvPr>
          <p:cNvSpPr/>
          <p:nvPr/>
        </p:nvSpPr>
        <p:spPr>
          <a:xfrm>
            <a:off x="2022553" y="2318364"/>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5A8B9C8-75BD-25D9-7173-71F3D8FE4CE5}"/>
              </a:ext>
            </a:extLst>
          </p:cNvPr>
          <p:cNvSpPr/>
          <p:nvPr/>
        </p:nvSpPr>
        <p:spPr>
          <a:xfrm>
            <a:off x="2074340" y="4486570"/>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36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ACADA-60C7-F2D3-DC89-012C8C82A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55CF2-89BA-DC66-7318-75E4BE018ED3}"/>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FC30744B-DFBD-5545-0E58-8CEF8E5EC1BA}"/>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0CDA2977-8080-34A7-8438-DA5A60178219}"/>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F0F77408-BBDC-4C07-C413-689E57B14B37}"/>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9B733E82-0E67-0BC2-C2E0-02DB7BDE9286}"/>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58B0046-9E7D-2315-6D59-7E4CFB82793B}"/>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F306B429-DDD5-E628-EB8C-176A66EE4BE0}"/>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3358587E-A740-2B94-2E69-E2F4A6528B35}"/>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1C065AA2-A3A9-0C3F-4D02-6AB9A0FB727A}"/>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B1AAE357-25FC-EA41-B560-7029647B0FC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4D5F58-8646-5344-D7B6-06AD64052DC8}"/>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EB0EC252-6570-1B9E-EEEF-B6CC38B2122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E0992C58-BC95-EB70-F324-1611CA52256D}"/>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14D6B05-4350-8130-6078-F2A743D85579}"/>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6729355-8B28-6749-47FA-ADE5EE0E8840}"/>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76729355-8B28-6749-47FA-ADE5EE0E8840}"/>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0AED4E7-45F6-7EEF-B3BF-D5E388814953}"/>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67A27D6-B2AB-6068-4802-1D73F9B6BC33}"/>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17909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3CC25-9FD0-13F7-58D4-4AFE7E584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D8ECA-8D42-F31C-C635-A603149D5ED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C2DA9223-9DC7-1BA0-367E-FD33D085E213}"/>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725575AC-AA81-BCE2-AAA0-F344324D88A5}"/>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8E835DB3-9EC0-86A9-D67F-4F69D84CA708}"/>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B05A84CF-7FC8-56AA-7B34-C3C4D95986E5}"/>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058599-62F4-48D6-1C58-6FEEC50F667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4C833548-191E-FA9E-7CC6-B9BB7FB83A0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DABDC63-DDB5-52F2-5105-5EF5480A435C}"/>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8744E5BD-7BCD-4B4F-1C8E-7925549D6785}"/>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9FA2D858-6F7B-6587-3972-15C50953F438}"/>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8EAC524-AE40-8D57-3674-8E6C930A3CEE}"/>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6185B889-9ED8-DDE4-4987-72BC1368BCC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7CE9D50-94E6-9E94-C914-521651DF1DB5}"/>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3632D43-0955-1791-E9CB-28640CE88997}"/>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E998F7B-D7C7-054A-C69F-F5DE848BFF02}"/>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3E998F7B-D7C7-054A-C69F-F5DE848BFF02}"/>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492172C-88C4-4EF6-1D4B-7FBD58CF65D4}"/>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9B77C327-26DC-9A69-2E68-AFE2860F9810}"/>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6963F79-12C3-A3A2-1699-99F2B87AA037}"/>
                  </a:ext>
                </a:extLst>
              </p:cNvPr>
              <p:cNvSpPr/>
              <p:nvPr/>
            </p:nvSpPr>
            <p:spPr>
              <a:xfrm>
                <a:off x="6802462" y="1735331"/>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39" name="Rectangle 38">
                <a:extLst>
                  <a:ext uri="{FF2B5EF4-FFF2-40B4-BE49-F238E27FC236}">
                    <a16:creationId xmlns:a16="http://schemas.microsoft.com/office/drawing/2014/main" id="{86963F79-12C3-A3A2-1699-99F2B87AA037}"/>
                  </a:ext>
                </a:extLst>
              </p:cNvPr>
              <p:cNvSpPr>
                <a:spLocks noRot="1" noChangeAspect="1" noMove="1" noResize="1" noEditPoints="1" noAdjustHandles="1" noChangeArrowheads="1" noChangeShapeType="1" noTextEdit="1"/>
              </p:cNvSpPr>
              <p:nvPr/>
            </p:nvSpPr>
            <p:spPr>
              <a:xfrm>
                <a:off x="6802462" y="1735331"/>
                <a:ext cx="3183744" cy="400110"/>
              </a:xfrm>
              <a:prstGeom prst="rect">
                <a:avLst/>
              </a:prstGeom>
              <a:blipFill>
                <a:blip r:embed="rId8"/>
                <a:stretch>
                  <a:fillRect l="-794" r="-18254"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7F1F4E3-8A80-D15F-78D1-72272CA4BA09}"/>
                  </a:ext>
                </a:extLst>
              </p:cNvPr>
              <p:cNvSpPr/>
              <p:nvPr/>
            </p:nvSpPr>
            <p:spPr>
              <a:xfrm flipH="1">
                <a:off x="1229684" y="4238380"/>
                <a:ext cx="45147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0" name="Rectangle 39">
                <a:extLst>
                  <a:ext uri="{FF2B5EF4-FFF2-40B4-BE49-F238E27FC236}">
                    <a16:creationId xmlns:a16="http://schemas.microsoft.com/office/drawing/2014/main" id="{D7F1F4E3-8A80-D15F-78D1-72272CA4BA09}"/>
                  </a:ext>
                </a:extLst>
              </p:cNvPr>
              <p:cNvSpPr>
                <a:spLocks noRot="1" noChangeAspect="1" noMove="1" noResize="1" noEditPoints="1" noAdjustHandles="1" noChangeArrowheads="1" noChangeShapeType="1" noTextEdit="1"/>
              </p:cNvSpPr>
              <p:nvPr/>
            </p:nvSpPr>
            <p:spPr>
              <a:xfrm flipH="1">
                <a:off x="1229684" y="4238380"/>
                <a:ext cx="451478" cy="400110"/>
              </a:xfrm>
              <a:prstGeom prst="rect">
                <a:avLst/>
              </a:prstGeom>
              <a:blipFill>
                <a:blip r:embed="rId9"/>
                <a:stretch>
                  <a:fillRect l="-5405" r="-74054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2CC54C19-2F3A-71B4-441C-64C2A2789723}"/>
                  </a:ext>
                </a:extLst>
              </p:cNvPr>
              <p:cNvSpPr/>
              <p:nvPr/>
            </p:nvSpPr>
            <p:spPr>
              <a:xfrm>
                <a:off x="2202383" y="3227263"/>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1" name="Rectangle 40">
                <a:extLst>
                  <a:ext uri="{FF2B5EF4-FFF2-40B4-BE49-F238E27FC236}">
                    <a16:creationId xmlns:a16="http://schemas.microsoft.com/office/drawing/2014/main" id="{2CC54C19-2F3A-71B4-441C-64C2A2789723}"/>
                  </a:ext>
                </a:extLst>
              </p:cNvPr>
              <p:cNvSpPr>
                <a:spLocks noRot="1" noChangeAspect="1" noMove="1" noResize="1" noEditPoints="1" noAdjustHandles="1" noChangeArrowheads="1" noChangeShapeType="1" noTextEdit="1"/>
              </p:cNvSpPr>
              <p:nvPr/>
            </p:nvSpPr>
            <p:spPr>
              <a:xfrm>
                <a:off x="2202383" y="3227263"/>
                <a:ext cx="3183744" cy="400110"/>
              </a:xfrm>
              <a:prstGeom prst="rect">
                <a:avLst/>
              </a:prstGeom>
              <a:blipFill>
                <a:blip r:embed="rId10"/>
                <a:stretch>
                  <a:fillRect l="-794" r="-1269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F0D03CC-61ED-4DF7-4146-0748BBE1832D}"/>
                  </a:ext>
                </a:extLst>
              </p:cNvPr>
              <p:cNvSpPr/>
              <p:nvPr/>
            </p:nvSpPr>
            <p:spPr>
              <a:xfrm>
                <a:off x="2253360" y="5403876"/>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2" name="Rectangle 41">
                <a:extLst>
                  <a:ext uri="{FF2B5EF4-FFF2-40B4-BE49-F238E27FC236}">
                    <a16:creationId xmlns:a16="http://schemas.microsoft.com/office/drawing/2014/main" id="{BF0D03CC-61ED-4DF7-4146-0748BBE1832D}"/>
                  </a:ext>
                </a:extLst>
              </p:cNvPr>
              <p:cNvSpPr>
                <a:spLocks noRot="1" noChangeAspect="1" noMove="1" noResize="1" noEditPoints="1" noAdjustHandles="1" noChangeArrowheads="1" noChangeShapeType="1" noTextEdit="1"/>
              </p:cNvSpPr>
              <p:nvPr/>
            </p:nvSpPr>
            <p:spPr>
              <a:xfrm>
                <a:off x="2253360" y="5403876"/>
                <a:ext cx="3183744" cy="400110"/>
              </a:xfrm>
              <a:prstGeom prst="rect">
                <a:avLst/>
              </a:prstGeom>
              <a:blipFill>
                <a:blip r:embed="rId11"/>
                <a:stretch>
                  <a:fillRect l="-794" r="-17460" b="-18750"/>
                </a:stretch>
              </a:blipFill>
            </p:spPr>
            <p:txBody>
              <a:bodyPr/>
              <a:lstStyle/>
              <a:p>
                <a:r>
                  <a:rPr lang="en-US">
                    <a:noFill/>
                  </a:rPr>
                  <a:t> </a:t>
                </a:r>
              </a:p>
            </p:txBody>
          </p:sp>
        </mc:Fallback>
      </mc:AlternateContent>
    </p:spTree>
    <p:extLst>
      <p:ext uri="{BB962C8B-B14F-4D97-AF65-F5344CB8AC3E}">
        <p14:creationId xmlns:p14="http://schemas.microsoft.com/office/powerpoint/2010/main" val="361805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A7AE7-6309-7A91-7585-922F7BB6DBA8}"/>
            </a:ext>
          </a:extLst>
        </p:cNvPr>
        <p:cNvGrpSpPr/>
        <p:nvPr/>
      </p:nvGrpSpPr>
      <p:grpSpPr>
        <a:xfrm>
          <a:off x="0" y="0"/>
          <a:ext cx="0" cy="0"/>
          <a:chOff x="0" y="0"/>
          <a:chExt cx="0" cy="0"/>
        </a:xfrm>
      </p:grpSpPr>
      <p:pic>
        <p:nvPicPr>
          <p:cNvPr id="8" name="Content Placeholder 5" descr="A table with a list of events&#10;&#10;AI-generated content may be incorrect.">
            <a:extLst>
              <a:ext uri="{FF2B5EF4-FFF2-40B4-BE49-F238E27FC236}">
                <a16:creationId xmlns:a16="http://schemas.microsoft.com/office/drawing/2014/main" id="{0EBCDD93-3D42-FA42-68DD-279BA93A0A3A}"/>
              </a:ext>
            </a:extLst>
          </p:cNvPr>
          <p:cNvPicPr>
            <a:picLocks noChangeAspect="1"/>
          </p:cNvPicPr>
          <p:nvPr/>
        </p:nvPicPr>
        <p:blipFill>
          <a:blip r:embed="rId3"/>
          <a:stretch>
            <a:fillRect/>
          </a:stretch>
        </p:blipFill>
        <p:spPr>
          <a:xfrm>
            <a:off x="2260634" y="1460500"/>
            <a:ext cx="7317393" cy="5032375"/>
          </a:xfrm>
          <a:prstGeom prst="rect">
            <a:avLst/>
          </a:prstGeom>
        </p:spPr>
      </p:pic>
      <p:sp>
        <p:nvSpPr>
          <p:cNvPr id="2" name="Title 1">
            <a:extLst>
              <a:ext uri="{FF2B5EF4-FFF2-40B4-BE49-F238E27FC236}">
                <a16:creationId xmlns:a16="http://schemas.microsoft.com/office/drawing/2014/main" id="{F223D070-CBEB-731F-3662-7853BF0C3664}"/>
              </a:ext>
            </a:extLst>
          </p:cNvPr>
          <p:cNvSpPr>
            <a:spLocks noGrp="1"/>
          </p:cNvSpPr>
          <p:nvPr>
            <p:ph type="title"/>
          </p:nvPr>
        </p:nvSpPr>
        <p:spPr/>
        <p:txBody>
          <a:bodyPr/>
          <a:lstStyle/>
          <a:p>
            <a:r>
              <a:rPr lang="en-US" dirty="0"/>
              <a:t>Where are we headed?</a:t>
            </a:r>
          </a:p>
        </p:txBody>
      </p:sp>
      <p:sp>
        <p:nvSpPr>
          <p:cNvPr id="3" name="Rectangle 2">
            <a:extLst>
              <a:ext uri="{FF2B5EF4-FFF2-40B4-BE49-F238E27FC236}">
                <a16:creationId xmlns:a16="http://schemas.microsoft.com/office/drawing/2014/main" id="{D27EA132-F413-C201-CEAB-67EAD66E1CF6}"/>
              </a:ext>
            </a:extLst>
          </p:cNvPr>
          <p:cNvSpPr/>
          <p:nvPr/>
        </p:nvSpPr>
        <p:spPr>
          <a:xfrm>
            <a:off x="2350864" y="1460500"/>
            <a:ext cx="7174254" cy="2141116"/>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730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9D763-AD8F-68C1-ABC3-06A6D7465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DFF85-97FD-F449-C6F4-A9A4871A19C6}"/>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7C0E950C-2C8C-208F-2A12-730D9B4ABB94}"/>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E4DECAD9-71FE-A3E0-2DA0-3F77D5820974}"/>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EDAE644F-0B7D-1425-69E4-F8C84433F25A}"/>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5EBC1AAF-49B8-2996-372A-54753FAC9D5A}"/>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3B9D66-2A97-CC4D-EF48-3CA167B6714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D5FBB7B9-EBD4-EDCD-2A98-45F1AAAEA27F}"/>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14CDF53-BF5B-A85A-C8DA-69880BFC852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3389B029-3E8D-4C58-997E-353B50C9CE07}"/>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F7F3E80F-B276-9934-2470-D9554D5ACF4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FD95C05-BBCA-F342-9015-341F2A07F4D9}"/>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DA70C259-109B-8B32-D5F8-C614C41B5C0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B7B9978-814A-B882-84F4-03BCF3C3BFD4}"/>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39C4618-F9F9-3410-66FD-1AA8218FC552}"/>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3A7EDD3-8E89-CE37-1D4C-177F51E8148D}"/>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03A7EDD3-8E89-CE37-1D4C-177F51E8148D}"/>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A5A7ED8-EC71-A803-F948-B326840CDB30}"/>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A88EA94-D31C-024A-82E2-6E167D6A62BF}"/>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B6F737B2-8624-9968-3268-F1C43665B8E8}"/>
              </a:ext>
            </a:extLst>
          </p:cNvPr>
          <p:cNvPicPr>
            <a:picLocks noChangeAspect="1"/>
          </p:cNvPicPr>
          <p:nvPr/>
        </p:nvPicPr>
        <p:blipFill rotWithShape="1">
          <a:blip r:embed="rId8"/>
          <a:srcRect l="2" r="-4954" b="49881"/>
          <a:stretch/>
        </p:blipFill>
        <p:spPr>
          <a:xfrm>
            <a:off x="2022555" y="2428703"/>
            <a:ext cx="1880372" cy="597430"/>
          </a:xfrm>
          <a:prstGeom prst="rect">
            <a:avLst/>
          </a:prstGeom>
        </p:spPr>
      </p:pic>
      <p:pic>
        <p:nvPicPr>
          <p:cNvPr id="5" name="Picture 4">
            <a:extLst>
              <a:ext uri="{FF2B5EF4-FFF2-40B4-BE49-F238E27FC236}">
                <a16:creationId xmlns:a16="http://schemas.microsoft.com/office/drawing/2014/main" id="{E16FDD25-9DA2-30AC-56F2-9755374AB17B}"/>
              </a:ext>
            </a:extLst>
          </p:cNvPr>
          <p:cNvPicPr>
            <a:picLocks noChangeAspect="1"/>
          </p:cNvPicPr>
          <p:nvPr/>
        </p:nvPicPr>
        <p:blipFill rotWithShape="1">
          <a:blip r:embed="rId8"/>
          <a:srcRect l="-3" t="50000" r="-4944" b="-9437"/>
          <a:stretch/>
        </p:blipFill>
        <p:spPr>
          <a:xfrm>
            <a:off x="2022553" y="4545605"/>
            <a:ext cx="1880366" cy="708489"/>
          </a:xfrm>
          <a:prstGeom prst="rect">
            <a:avLst/>
          </a:prstGeom>
        </p:spPr>
      </p:pic>
      <p:cxnSp>
        <p:nvCxnSpPr>
          <p:cNvPr id="9" name="Straight Arrow Connector 8">
            <a:extLst>
              <a:ext uri="{FF2B5EF4-FFF2-40B4-BE49-F238E27FC236}">
                <a16:creationId xmlns:a16="http://schemas.microsoft.com/office/drawing/2014/main" id="{1E13FC29-F857-2B90-A690-60E538501868}"/>
              </a:ext>
            </a:extLst>
          </p:cNvPr>
          <p:cNvCxnSpPr>
            <a:cxnSpLocks/>
          </p:cNvCxnSpPr>
          <p:nvPr/>
        </p:nvCxnSpPr>
        <p:spPr>
          <a:xfrm flipV="1">
            <a:off x="2437611" y="2981805"/>
            <a:ext cx="358996" cy="59743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2EB96B1A-D4BE-3B4B-F976-920C0C277D58}"/>
              </a:ext>
            </a:extLst>
          </p:cNvPr>
          <p:cNvCxnSpPr>
            <a:cxnSpLocks/>
          </p:cNvCxnSpPr>
          <p:nvPr/>
        </p:nvCxnSpPr>
        <p:spPr>
          <a:xfrm>
            <a:off x="2539392" y="4292118"/>
            <a:ext cx="294578" cy="452824"/>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6E0A42-60EC-7DDC-9FBE-9BB3B3FBFC66}"/>
                  </a:ext>
                </a:extLst>
              </p:cNvPr>
              <p:cNvSpPr/>
              <p:nvPr/>
            </p:nvSpPr>
            <p:spPr>
              <a:xfrm>
                <a:off x="531339" y="3662310"/>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18" name="Rectangle 17">
                <a:extLst>
                  <a:ext uri="{FF2B5EF4-FFF2-40B4-BE49-F238E27FC236}">
                    <a16:creationId xmlns:a16="http://schemas.microsoft.com/office/drawing/2014/main" id="{AD6E0A42-60EC-7DDC-9FBE-9BB3B3FBFC66}"/>
                  </a:ext>
                </a:extLst>
              </p:cNvPr>
              <p:cNvSpPr>
                <a:spLocks noRot="1" noChangeAspect="1" noMove="1" noResize="1" noEditPoints="1" noAdjustHandles="1" noChangeArrowheads="1" noChangeShapeType="1" noTextEdit="1"/>
              </p:cNvSpPr>
              <p:nvPr/>
            </p:nvSpPr>
            <p:spPr>
              <a:xfrm>
                <a:off x="531339" y="3662310"/>
                <a:ext cx="3183744" cy="400110"/>
              </a:xfrm>
              <a:prstGeom prst="rect">
                <a:avLst/>
              </a:prstGeom>
              <a:blipFill>
                <a:blip r:embed="rId9"/>
                <a:stretch>
                  <a:fillRect b="-9375"/>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2B05CD6-7F31-7BEE-6F38-8F3E7586450B}"/>
              </a:ext>
            </a:extLst>
          </p:cNvPr>
          <p:cNvSpPr/>
          <p:nvPr/>
        </p:nvSpPr>
        <p:spPr>
          <a:xfrm>
            <a:off x="2850279" y="2488235"/>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9FF5CEE-BAC8-6FB0-5F9D-38717CE595CB}"/>
              </a:ext>
            </a:extLst>
          </p:cNvPr>
          <p:cNvSpPr/>
          <p:nvPr/>
        </p:nvSpPr>
        <p:spPr>
          <a:xfrm>
            <a:off x="2965116" y="4696589"/>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6C7A259-CE0D-4B86-239A-93ADE6393F47}"/>
              </a:ext>
            </a:extLst>
          </p:cNvPr>
          <p:cNvSpPr/>
          <p:nvPr/>
        </p:nvSpPr>
        <p:spPr>
          <a:xfrm>
            <a:off x="3359094" y="2503540"/>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FB665EF-7046-263B-BC21-A3B336ED4728}"/>
              </a:ext>
            </a:extLst>
          </p:cNvPr>
          <p:cNvSpPr/>
          <p:nvPr/>
        </p:nvSpPr>
        <p:spPr>
          <a:xfrm>
            <a:off x="3593339" y="4670382"/>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757C04A3-8148-63A9-0547-6D1EF6C72625}"/>
              </a:ext>
            </a:extLst>
          </p:cNvPr>
          <p:cNvCxnSpPr>
            <a:cxnSpLocks/>
          </p:cNvCxnSpPr>
          <p:nvPr/>
        </p:nvCxnSpPr>
        <p:spPr>
          <a:xfrm flipV="1">
            <a:off x="2747000" y="3153158"/>
            <a:ext cx="612094" cy="598653"/>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0C79B380-D281-3923-0D06-488DFFE729EE}"/>
              </a:ext>
            </a:extLst>
          </p:cNvPr>
          <p:cNvCxnSpPr>
            <a:cxnSpLocks/>
          </p:cNvCxnSpPr>
          <p:nvPr/>
        </p:nvCxnSpPr>
        <p:spPr>
          <a:xfrm>
            <a:off x="2899400" y="3904211"/>
            <a:ext cx="606622" cy="614319"/>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5020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0E85B-9ED9-7857-599F-C3475783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5FDEF-A4AD-B436-69DD-4F50FD3FC78B}"/>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FABB5C27-40D3-EEE9-27DF-B217F89CEA1D}"/>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2E6D9A1-7FDD-910D-93DE-1CDDB150A8C8}"/>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4E2086-6F88-86C1-2CF9-975CE2D6DA81}"/>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234E2086-6F88-86C1-2CF9-975CE2D6DA81}"/>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2F63B3C-E477-A482-2C26-2BE611E73F9B}"/>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0A83E81F-F7E8-A538-B30B-40E3A08B42D0}"/>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CDC007C-B272-C2FB-ED85-641F83A3757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24A30FBE-BEAF-5BF1-F6C4-A0E6994A51BC}"/>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042B6E82-BCC4-FE51-C7E6-D50F4A14827C}"/>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D0797A4-0D61-7985-E674-C6C104E1CC7E}"/>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03AA7A-A292-DF8E-3E16-143988DE0328}"/>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58773BB4-A427-7FE6-9913-72E8ACB3A07A}"/>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6DD2F180-52BE-3922-3A08-3CEC8A010472}"/>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61FE3D3E-828C-D9EB-E612-51D876369A7D}"/>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7FAE6FE-5B71-BF73-9BB3-D2A468F4D3E3}"/>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53ED4233-CA8C-D311-E5CE-40291F0BC6A3}"/>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A9959DBB-5842-AD47-7ADA-73CF446469F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197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DF4F-DC9D-ABE0-D894-56878A3B9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7F864-75E9-8EA5-6F5F-F78A2FD4B336}"/>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17AFB85E-399C-D306-74FF-FCE64F88DE34}"/>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10650F5B-1BE4-5CB1-4CBF-D858AD91C347}"/>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724CC40-7142-C2C4-DEF1-31611AF55D6F}"/>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7724CC40-7142-C2C4-DEF1-31611AF55D6F}"/>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EF94E2BD-A888-92F5-2044-EA5CE81CC736}"/>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E9C5C9D5-7C27-FFBC-FA89-71441060A9C2}"/>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E97B608-06C4-E6EC-9F22-17430099A91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73B84C9A-8FD2-9DC9-EE9F-4A1D32EE3296}"/>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C5C4667B-0BF2-FC22-FA51-A0179DEA8CF5}"/>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BE0FCF0B-B254-D0FA-63C7-67239BACC42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72D1CBC-03EB-B317-E40C-CD740350566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D28DE2C4-5764-BE3F-4DD3-64F8928A98A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754CA40C-EB1C-7A97-E72A-83BADEE652C1}"/>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041B719A-C9DC-9345-96B9-FA3ACD906F69}"/>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2509479-922F-0C86-181D-674F2C8A915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98B5F88-B49A-04A6-A3A8-FB2ADEEF5290}"/>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1D7EC3CA-90ED-4A70-1AFD-58546B8CE79A}"/>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7A9DA22F-B4F7-F3C2-6960-14673209708D}"/>
                  </a:ext>
                </a:extLst>
              </p:cNvPr>
              <p:cNvSpPr/>
              <p:nvPr/>
            </p:nvSpPr>
            <p:spPr>
              <a:xfrm>
                <a:off x="6165668" y="3116381"/>
                <a:ext cx="3765497"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𝑑𝑒𝑎𝑡h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2" name="Rectangle 51">
                <a:extLst>
                  <a:ext uri="{FF2B5EF4-FFF2-40B4-BE49-F238E27FC236}">
                    <a16:creationId xmlns:a16="http://schemas.microsoft.com/office/drawing/2014/main" id="{7A9DA22F-B4F7-F3C2-6960-14673209708D}"/>
                  </a:ext>
                </a:extLst>
              </p:cNvPr>
              <p:cNvSpPr>
                <a:spLocks noRot="1" noChangeAspect="1" noMove="1" noResize="1" noEditPoints="1" noAdjustHandles="1" noChangeArrowheads="1" noChangeShapeType="1" noTextEdit="1"/>
              </p:cNvSpPr>
              <p:nvPr/>
            </p:nvSpPr>
            <p:spPr>
              <a:xfrm>
                <a:off x="6165668" y="3116381"/>
                <a:ext cx="3765497" cy="707886"/>
              </a:xfrm>
              <a:prstGeom prst="rect">
                <a:avLst/>
              </a:prstGeom>
              <a:blipFill>
                <a:blip r:embed="rId8"/>
                <a:stretch>
                  <a:fillRect l="-673" r="-1279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46A4900-7593-F5A1-8192-49FA0C57F8C4}"/>
                  </a:ext>
                </a:extLst>
              </p:cNvPr>
              <p:cNvSpPr/>
              <p:nvPr/>
            </p:nvSpPr>
            <p:spPr>
              <a:xfrm>
                <a:off x="1854679" y="4520280"/>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𝑔𝑟𝑜𝑤𝑡h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3" name="Rectangle 52">
                <a:extLst>
                  <a:ext uri="{FF2B5EF4-FFF2-40B4-BE49-F238E27FC236}">
                    <a16:creationId xmlns:a16="http://schemas.microsoft.com/office/drawing/2014/main" id="{846A4900-7593-F5A1-8192-49FA0C57F8C4}"/>
                  </a:ext>
                </a:extLst>
              </p:cNvPr>
              <p:cNvSpPr>
                <a:spLocks noRot="1" noChangeAspect="1" noMove="1" noResize="1" noEditPoints="1" noAdjustHandles="1" noChangeArrowheads="1" noChangeShapeType="1" noTextEdit="1"/>
              </p:cNvSpPr>
              <p:nvPr/>
            </p:nvSpPr>
            <p:spPr>
              <a:xfrm>
                <a:off x="1854679" y="4520280"/>
                <a:ext cx="3765497" cy="1015663"/>
              </a:xfrm>
              <a:prstGeom prst="rect">
                <a:avLst/>
              </a:prstGeom>
              <a:blipFill>
                <a:blip r:embed="rId9"/>
                <a:stretch>
                  <a:fillRect b="-50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D2A111-21F7-89BA-9C63-7547389A9E41}"/>
              </a:ext>
            </a:extLst>
          </p:cNvPr>
          <p:cNvPicPr>
            <a:picLocks noChangeAspect="1"/>
          </p:cNvPicPr>
          <p:nvPr/>
        </p:nvPicPr>
        <p:blipFill rotWithShape="1">
          <a:blip r:embed="rId10"/>
          <a:srcRect l="2" r="-4954" b="49881"/>
          <a:stretch/>
        </p:blipFill>
        <p:spPr>
          <a:xfrm>
            <a:off x="565029" y="2487547"/>
            <a:ext cx="1880372" cy="597430"/>
          </a:xfrm>
          <a:prstGeom prst="rect">
            <a:avLst/>
          </a:prstGeom>
        </p:spPr>
      </p:pic>
      <p:pic>
        <p:nvPicPr>
          <p:cNvPr id="4" name="Picture 3">
            <a:extLst>
              <a:ext uri="{FF2B5EF4-FFF2-40B4-BE49-F238E27FC236}">
                <a16:creationId xmlns:a16="http://schemas.microsoft.com/office/drawing/2014/main" id="{2AAD54CA-F28E-C7BE-4ADC-1AEE3417139F}"/>
              </a:ext>
            </a:extLst>
          </p:cNvPr>
          <p:cNvPicPr>
            <a:picLocks noChangeAspect="1"/>
          </p:cNvPicPr>
          <p:nvPr/>
        </p:nvPicPr>
        <p:blipFill rotWithShape="1">
          <a:blip r:embed="rId10"/>
          <a:srcRect l="-3" t="50000" r="-4944" b="-9437"/>
          <a:stretch/>
        </p:blipFill>
        <p:spPr>
          <a:xfrm>
            <a:off x="442562" y="4555843"/>
            <a:ext cx="1880366" cy="708489"/>
          </a:xfrm>
          <a:prstGeom prst="rect">
            <a:avLst/>
          </a:prstGeom>
        </p:spPr>
      </p:pic>
      <p:cxnSp>
        <p:nvCxnSpPr>
          <p:cNvPr id="5" name="Straight Arrow Connector 4">
            <a:extLst>
              <a:ext uri="{FF2B5EF4-FFF2-40B4-BE49-F238E27FC236}">
                <a16:creationId xmlns:a16="http://schemas.microsoft.com/office/drawing/2014/main" id="{83B2AE23-20C9-1FCB-3989-3BD75BB513BF}"/>
              </a:ext>
            </a:extLst>
          </p:cNvPr>
          <p:cNvCxnSpPr>
            <a:cxnSpLocks/>
          </p:cNvCxnSpPr>
          <p:nvPr/>
        </p:nvCxnSpPr>
        <p:spPr>
          <a:xfrm flipV="1">
            <a:off x="2088562" y="3052067"/>
            <a:ext cx="0" cy="44364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7CE8B156-C3DF-912C-8D5F-BDFE6F42D3D4}"/>
              </a:ext>
            </a:extLst>
          </p:cNvPr>
          <p:cNvCxnSpPr>
            <a:cxnSpLocks/>
          </p:cNvCxnSpPr>
          <p:nvPr/>
        </p:nvCxnSpPr>
        <p:spPr>
          <a:xfrm flipH="1">
            <a:off x="1589034" y="4147609"/>
            <a:ext cx="303196" cy="60955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5AF3920-1518-C90D-5288-61118765AF8D}"/>
                  </a:ext>
                </a:extLst>
              </p:cNvPr>
              <p:cNvSpPr/>
              <p:nvPr/>
            </p:nvSpPr>
            <p:spPr>
              <a:xfrm>
                <a:off x="379824" y="3628332"/>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7" name="Rectangle 6">
                <a:extLst>
                  <a:ext uri="{FF2B5EF4-FFF2-40B4-BE49-F238E27FC236}">
                    <a16:creationId xmlns:a16="http://schemas.microsoft.com/office/drawing/2014/main" id="{25AF3920-1518-C90D-5288-61118765AF8D}"/>
                  </a:ext>
                </a:extLst>
              </p:cNvPr>
              <p:cNvSpPr>
                <a:spLocks noRot="1" noChangeAspect="1" noMove="1" noResize="1" noEditPoints="1" noAdjustHandles="1" noChangeArrowheads="1" noChangeShapeType="1" noTextEdit="1"/>
              </p:cNvSpPr>
              <p:nvPr/>
            </p:nvSpPr>
            <p:spPr>
              <a:xfrm>
                <a:off x="379824" y="3628332"/>
                <a:ext cx="3183744" cy="400110"/>
              </a:xfrm>
              <a:prstGeom prst="rect">
                <a:avLst/>
              </a:prstGeom>
              <a:blipFill>
                <a:blip r:embed="rId11"/>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48FF4B3-12AE-BF94-7DC1-895B3DE5D428}"/>
              </a:ext>
            </a:extLst>
          </p:cNvPr>
          <p:cNvSpPr/>
          <p:nvPr/>
        </p:nvSpPr>
        <p:spPr>
          <a:xfrm>
            <a:off x="1971696" y="2534311"/>
            <a:ext cx="293857" cy="470992"/>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4CF4D95-BAA7-9E61-4D2E-7AA60603A438}"/>
              </a:ext>
            </a:extLst>
          </p:cNvPr>
          <p:cNvSpPr/>
          <p:nvPr/>
        </p:nvSpPr>
        <p:spPr>
          <a:xfrm>
            <a:off x="1403917" y="4632272"/>
            <a:ext cx="344464" cy="533129"/>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1688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ADAC6E8B-D8A3-911B-4E7F-1B0ADA35A950}"/>
                  </a:ext>
                </a:extLst>
              </p:cNvPr>
              <p:cNvGraphicFramePr>
                <a:graphicFrameLocks noGrp="1"/>
              </p:cNvGraphicFramePr>
              <p:nvPr>
                <p:ph idx="1"/>
                <p:extLst>
                  <p:ext uri="{D42A27DB-BD31-4B8C-83A1-F6EECF244321}">
                    <p14:modId xmlns:p14="http://schemas.microsoft.com/office/powerpoint/2010/main" val="934783598"/>
                  </p:ext>
                </p:extLst>
              </p:nvPr>
            </p:nvGraphicFramePr>
            <p:xfrm>
              <a:off x="256674" y="192504"/>
              <a:ext cx="11646568" cy="646496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ADAC6E8B-D8A3-911B-4E7F-1B0ADA35A950}"/>
                  </a:ext>
                </a:extLst>
              </p:cNvPr>
              <p:cNvPicPr>
                <a:picLocks noGrp="1" noRot="1" noChangeAspect="1" noMove="1" noResize="1" noEditPoints="1" noAdjustHandles="1" noChangeArrowheads="1" noChangeShapeType="1"/>
              </p:cNvPicPr>
              <p:nvPr/>
            </p:nvPicPr>
            <p:blipFill>
              <a:blip r:embed="rId3"/>
              <a:stretch>
                <a:fillRect/>
              </a:stretch>
            </p:blipFill>
            <p:spPr>
              <a:xfrm>
                <a:off x="256674" y="192504"/>
                <a:ext cx="11646568" cy="6464969"/>
              </a:xfrm>
              <a:prstGeom prst="rect">
                <a:avLst/>
              </a:prstGeom>
            </p:spPr>
          </p:pic>
        </mc:Fallback>
      </mc:AlternateContent>
    </p:spTree>
    <p:extLst>
      <p:ext uri="{BB962C8B-B14F-4D97-AF65-F5344CB8AC3E}">
        <p14:creationId xmlns:p14="http://schemas.microsoft.com/office/powerpoint/2010/main" val="390600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8" name="Content Placeholder 2">
            <a:extLst>
              <a:ext uri="{FF2B5EF4-FFF2-40B4-BE49-F238E27FC236}">
                <a16:creationId xmlns:a16="http://schemas.microsoft.com/office/drawing/2014/main" id="{BC105528-5A80-2E10-546A-6D2D0DA486E3}"/>
              </a:ext>
            </a:extLst>
          </p:cNvPr>
          <p:cNvSpPr txBox="1">
            <a:spLocks/>
          </p:cNvSpPr>
          <p:nvPr/>
        </p:nvSpPr>
        <p:spPr>
          <a:xfrm>
            <a:off x="1549436" y="3646101"/>
            <a:ext cx="3735419"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dynamic</a:t>
            </a:r>
          </a:p>
          <a:p>
            <a:pPr marL="0" indent="0" algn="ctr">
              <a:buNone/>
            </a:pPr>
            <a:r>
              <a:rPr lang="en-US" sz="3400" i="1" dirty="0"/>
              <a:t>frequently changing</a:t>
            </a:r>
          </a:p>
        </p:txBody>
      </p:sp>
      <p:sp>
        <p:nvSpPr>
          <p:cNvPr id="9" name="Content Placeholder 2">
            <a:extLst>
              <a:ext uri="{FF2B5EF4-FFF2-40B4-BE49-F238E27FC236}">
                <a16:creationId xmlns:a16="http://schemas.microsoft.com/office/drawing/2014/main" id="{3FBB6A76-3211-A111-9897-0F2509714703}"/>
              </a:ext>
            </a:extLst>
          </p:cNvPr>
          <p:cNvSpPr txBox="1">
            <a:spLocks/>
          </p:cNvSpPr>
          <p:nvPr/>
        </p:nvSpPr>
        <p:spPr>
          <a:xfrm>
            <a:off x="6180309" y="3646101"/>
            <a:ext cx="4831401"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complex</a:t>
            </a:r>
          </a:p>
          <a:p>
            <a:pPr marL="0" indent="0" algn="ctr">
              <a:buNone/>
            </a:pPr>
            <a:r>
              <a:rPr lang="en-US" sz="3400" i="1" dirty="0"/>
              <a:t>many interacting parties</a:t>
            </a:r>
          </a:p>
        </p:txBody>
      </p:sp>
      <p:pic>
        <p:nvPicPr>
          <p:cNvPr id="10" name="Picture 6">
            <a:extLst>
              <a:ext uri="{FF2B5EF4-FFF2-40B4-BE49-F238E27FC236}">
                <a16:creationId xmlns:a16="http://schemas.microsoft.com/office/drawing/2014/main" id="{EDE7B41D-09D7-5CB8-7B14-FB13BB7D6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289" y="479714"/>
            <a:ext cx="3223358" cy="2804490"/>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1DCEAC0-119D-792C-76B2-2F0C6716A778}"/>
              </a:ext>
            </a:extLst>
          </p:cNvPr>
          <p:cNvPicPr>
            <a:picLocks noChangeAspect="1"/>
          </p:cNvPicPr>
          <p:nvPr/>
        </p:nvPicPr>
        <p:blipFill rotWithShape="1">
          <a:blip r:embed="rId4"/>
          <a:srcRect l="20301" r="21229" b="-1"/>
          <a:stretch/>
        </p:blipFill>
        <p:spPr>
          <a:xfrm>
            <a:off x="746452" y="508234"/>
            <a:ext cx="2405309" cy="2775970"/>
          </a:xfrm>
          <a:prstGeom prst="ellipse">
            <a:avLst/>
          </a:prstGeom>
        </p:spPr>
      </p:pic>
    </p:spTree>
    <p:extLst>
      <p:ext uri="{BB962C8B-B14F-4D97-AF65-F5344CB8AC3E}">
        <p14:creationId xmlns:p14="http://schemas.microsoft.com/office/powerpoint/2010/main" val="2563215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449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FE5E-1F9A-5608-F10E-3B856B6AD51E}"/>
            </a:ext>
          </a:extLst>
        </p:cNvPr>
        <p:cNvGrpSpPr/>
        <p:nvPr/>
      </p:nvGrpSpPr>
      <p:grpSpPr>
        <a:xfrm>
          <a:off x="0" y="0"/>
          <a:ext cx="0" cy="0"/>
          <a:chOff x="0" y="0"/>
          <a:chExt cx="0" cy="0"/>
        </a:xfrm>
      </p:grpSpPr>
      <p:pic>
        <p:nvPicPr>
          <p:cNvPr id="10" name="Content Placeholder 5" descr="A table with a list of events&#10;&#10;AI-generated content may be incorrect.">
            <a:extLst>
              <a:ext uri="{FF2B5EF4-FFF2-40B4-BE49-F238E27FC236}">
                <a16:creationId xmlns:a16="http://schemas.microsoft.com/office/drawing/2014/main" id="{415FFCFA-C6F8-B27D-9D21-A6C63FBBC3B1}"/>
              </a:ext>
            </a:extLst>
          </p:cNvPr>
          <p:cNvPicPr>
            <a:picLocks noChangeAspect="1"/>
          </p:cNvPicPr>
          <p:nvPr/>
        </p:nvPicPr>
        <p:blipFill>
          <a:blip r:embed="rId3"/>
          <a:stretch>
            <a:fillRect/>
          </a:stretch>
        </p:blipFill>
        <p:spPr>
          <a:xfrm>
            <a:off x="2260634" y="1460500"/>
            <a:ext cx="7317393" cy="5032375"/>
          </a:xfrm>
          <a:prstGeom prst="rect">
            <a:avLst/>
          </a:prstGeom>
        </p:spPr>
      </p:pic>
      <p:sp>
        <p:nvSpPr>
          <p:cNvPr id="11" name="Rectangle 10">
            <a:extLst>
              <a:ext uri="{FF2B5EF4-FFF2-40B4-BE49-F238E27FC236}">
                <a16:creationId xmlns:a16="http://schemas.microsoft.com/office/drawing/2014/main" id="{141A4C13-F669-F658-D7BB-502748609B59}"/>
              </a:ext>
            </a:extLst>
          </p:cNvPr>
          <p:cNvSpPr/>
          <p:nvPr/>
        </p:nvSpPr>
        <p:spPr>
          <a:xfrm>
            <a:off x="2350864" y="1460500"/>
            <a:ext cx="7174254" cy="2141116"/>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6728E-63A2-E2E1-E5C9-C406B73AF066}"/>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28B1E7F4-1F26-6E15-F940-CAEF498485A5}"/>
              </a:ext>
            </a:extLst>
          </p:cNvPr>
          <p:cNvSpPr/>
          <p:nvPr/>
        </p:nvSpPr>
        <p:spPr>
          <a:xfrm>
            <a:off x="4198683" y="3601616"/>
            <a:ext cx="5326435"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907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Content Placeholder 6">
                <a:extLst>
                  <a:ext uri="{FF2B5EF4-FFF2-40B4-BE49-F238E27FC236}">
                    <a16:creationId xmlns:a16="http://schemas.microsoft.com/office/drawing/2014/main" id="{FE59910B-2B52-D3D0-F1C4-E8B81AB66DC1}"/>
                  </a:ext>
                </a:extLst>
              </p:cNvPr>
              <p:cNvGraphicFramePr>
                <a:graphicFrameLocks noGrp="1"/>
              </p:cNvGraphicFramePr>
              <p:nvPr>
                <p:ph idx="1"/>
                <p:extLst>
                  <p:ext uri="{D42A27DB-BD31-4B8C-83A1-F6EECF244321}">
                    <p14:modId xmlns:p14="http://schemas.microsoft.com/office/powerpoint/2010/main" val="2038065149"/>
                  </p:ext>
                </p:extLst>
              </p:nvPr>
            </p:nvGraphicFramePr>
            <p:xfrm>
              <a:off x="224589" y="224588"/>
              <a:ext cx="11678653" cy="648101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Content Placeholder 6">
                <a:extLst>
                  <a:ext uri="{FF2B5EF4-FFF2-40B4-BE49-F238E27FC236}">
                    <a16:creationId xmlns:a16="http://schemas.microsoft.com/office/drawing/2014/main" id="{FE59910B-2B52-D3D0-F1C4-E8B81AB66DC1}"/>
                  </a:ext>
                </a:extLst>
              </p:cNvPr>
              <p:cNvPicPr>
                <a:picLocks noGrp="1" noRot="1" noChangeAspect="1" noMove="1" noResize="1" noEditPoints="1" noAdjustHandles="1" noChangeArrowheads="1" noChangeShapeType="1"/>
              </p:cNvPicPr>
              <p:nvPr/>
            </p:nvPicPr>
            <p:blipFill>
              <a:blip r:embed="rId3"/>
              <a:stretch>
                <a:fillRect/>
              </a:stretch>
            </p:blipFill>
            <p:spPr>
              <a:xfrm>
                <a:off x="224589" y="224588"/>
                <a:ext cx="11678653" cy="6481011"/>
              </a:xfrm>
              <a:prstGeom prst="rect">
                <a:avLst/>
              </a:prstGeom>
            </p:spPr>
          </p:pic>
        </mc:Fallback>
      </mc:AlternateContent>
    </p:spTree>
    <p:extLst>
      <p:ext uri="{BB962C8B-B14F-4D97-AF65-F5344CB8AC3E}">
        <p14:creationId xmlns:p14="http://schemas.microsoft.com/office/powerpoint/2010/main" val="3620518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pic>
        <p:nvPicPr>
          <p:cNvPr id="4" name="Content Placeholder 5" descr="A table with a list of events&#10;&#10;AI-generated content may be incorrect.">
            <a:extLst>
              <a:ext uri="{FF2B5EF4-FFF2-40B4-BE49-F238E27FC236}">
                <a16:creationId xmlns:a16="http://schemas.microsoft.com/office/drawing/2014/main" id="{6B71C2CB-397D-CBCF-7C49-5EEF120DF007}"/>
              </a:ext>
            </a:extLst>
          </p:cNvPr>
          <p:cNvPicPr>
            <a:picLocks noChangeAspect="1"/>
          </p:cNvPicPr>
          <p:nvPr/>
        </p:nvPicPr>
        <p:blipFill>
          <a:blip r:embed="rId4"/>
          <a:stretch>
            <a:fillRect/>
          </a:stretch>
        </p:blipFill>
        <p:spPr>
          <a:xfrm>
            <a:off x="241708" y="1537137"/>
            <a:ext cx="6710428" cy="4614948"/>
          </a:xfrm>
          <a:prstGeom prst="rect">
            <a:avLst/>
          </a:prstGeom>
        </p:spPr>
      </p:pic>
      <p:sp>
        <p:nvSpPr>
          <p:cNvPr id="5" name="Rectangle 4">
            <a:extLst>
              <a:ext uri="{FF2B5EF4-FFF2-40B4-BE49-F238E27FC236}">
                <a16:creationId xmlns:a16="http://schemas.microsoft.com/office/drawing/2014/main" id="{C642C00E-944F-1A58-19BB-0E1A88C60763}"/>
              </a:ext>
            </a:extLst>
          </p:cNvPr>
          <p:cNvSpPr/>
          <p:nvPr/>
        </p:nvSpPr>
        <p:spPr>
          <a:xfrm>
            <a:off x="363970" y="1918582"/>
            <a:ext cx="6503734"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0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3B2EB-15FF-B35D-0356-26EC14FFDF3C}"/>
            </a:ext>
          </a:extLst>
        </p:cNvPr>
        <p:cNvGrpSpPr/>
        <p:nvPr/>
      </p:nvGrpSpPr>
      <p:grpSpPr>
        <a:xfrm>
          <a:off x="0" y="0"/>
          <a:ext cx="0" cy="0"/>
          <a:chOff x="0" y="0"/>
          <a:chExt cx="0" cy="0"/>
        </a:xfrm>
      </p:grpSpPr>
      <p:pic>
        <p:nvPicPr>
          <p:cNvPr id="10" name="Content Placeholder 5" descr="A table with a list of events&#10;&#10;AI-generated content may be incorrect.">
            <a:extLst>
              <a:ext uri="{FF2B5EF4-FFF2-40B4-BE49-F238E27FC236}">
                <a16:creationId xmlns:a16="http://schemas.microsoft.com/office/drawing/2014/main" id="{1296A4CA-7147-2111-9CBE-B700E414370F}"/>
              </a:ext>
            </a:extLst>
          </p:cNvPr>
          <p:cNvPicPr>
            <a:picLocks noChangeAspect="1"/>
          </p:cNvPicPr>
          <p:nvPr/>
        </p:nvPicPr>
        <p:blipFill>
          <a:blip r:embed="rId3"/>
          <a:stretch>
            <a:fillRect/>
          </a:stretch>
        </p:blipFill>
        <p:spPr>
          <a:xfrm>
            <a:off x="2260634" y="1460500"/>
            <a:ext cx="7317393" cy="5032375"/>
          </a:xfrm>
          <a:prstGeom prst="rect">
            <a:avLst/>
          </a:prstGeom>
        </p:spPr>
      </p:pic>
      <p:sp>
        <p:nvSpPr>
          <p:cNvPr id="11" name="Rectangle 10">
            <a:extLst>
              <a:ext uri="{FF2B5EF4-FFF2-40B4-BE49-F238E27FC236}">
                <a16:creationId xmlns:a16="http://schemas.microsoft.com/office/drawing/2014/main" id="{2322D0CF-15AB-F4E2-9618-9B9CD42FD398}"/>
              </a:ext>
            </a:extLst>
          </p:cNvPr>
          <p:cNvSpPr/>
          <p:nvPr/>
        </p:nvSpPr>
        <p:spPr>
          <a:xfrm>
            <a:off x="2350864" y="1460500"/>
            <a:ext cx="7174254" cy="2141116"/>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4A4A8-F89F-F401-D83A-64CDAAEE31FA}"/>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0B94FF5A-E182-9EED-285D-85911A489944}"/>
              </a:ext>
            </a:extLst>
          </p:cNvPr>
          <p:cNvSpPr/>
          <p:nvPr/>
        </p:nvSpPr>
        <p:spPr>
          <a:xfrm>
            <a:off x="4251593" y="4107442"/>
            <a:ext cx="2578416" cy="113636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912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87BA-2034-C1F4-6F78-1CDA8023C16E}"/>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8CD507D5-99A7-60B2-0DCD-478634A06A8E}"/>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AB3F1467-E601-A937-3E52-3F41517389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12E30E-C761-1731-3108-8E98B47155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608ADD8E-1199-CE79-9E92-58DAC549F4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7493D9A5-A5F7-585E-CA73-C644A64AD0B5}"/>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5274129C-0286-F21E-980B-D1DD5D31BC0F}"/>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13BBA6C-0D29-F68B-EBB5-051D291DF5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A336C0CD-DCEE-CD4B-D839-5B18EE7B25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C2112DC-AABA-D03A-765D-377939991DA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FA564DEE-7BAD-2ADE-996C-C84CB18F40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85A88EBF-1310-6D78-9380-7BCF7C6CA3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D43D8322-5BE6-6A9C-8C7D-ADB36176D2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5A6C7E35-58A2-85C0-68E7-412A80D47FFF}"/>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4CEDE7-74A4-EBD7-072F-74465315C936}"/>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68A33F-77EF-390B-25B2-071A49A23069}"/>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8D36628-6754-7A1D-34AE-A4D6B5A4DF19}"/>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5628E492-C5E4-2D5F-85D9-C4A8B07F1FC1}"/>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E54C1880-6260-3D5B-9E55-8D5E310A906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1235FD3A-B9C5-A945-741C-95D7FCD1E25C}"/>
              </a:ext>
            </a:extLst>
          </p:cNvPr>
          <p:cNvSpPr>
            <a:spLocks noGrp="1"/>
          </p:cNvSpPr>
          <p:nvPr>
            <p:ph type="title"/>
          </p:nvPr>
        </p:nvSpPr>
        <p:spPr>
          <a:xfrm>
            <a:off x="838200" y="365125"/>
            <a:ext cx="10515600" cy="1325563"/>
          </a:xfrm>
        </p:spPr>
        <p:txBody>
          <a:bodyPr/>
          <a:lstStyle/>
          <a:p>
            <a:r>
              <a:rPr lang="en-US" dirty="0"/>
              <a:t>Where are we headed?</a:t>
            </a:r>
          </a:p>
        </p:txBody>
      </p:sp>
      <p:pic>
        <p:nvPicPr>
          <p:cNvPr id="4" name="Content Placeholder 5" descr="A table with a list of events&#10;&#10;AI-generated content may be incorrect.">
            <a:extLst>
              <a:ext uri="{FF2B5EF4-FFF2-40B4-BE49-F238E27FC236}">
                <a16:creationId xmlns:a16="http://schemas.microsoft.com/office/drawing/2014/main" id="{BE61D4A1-A9FF-12AB-BF50-503530737EE1}"/>
              </a:ext>
            </a:extLst>
          </p:cNvPr>
          <p:cNvPicPr>
            <a:picLocks noChangeAspect="1"/>
          </p:cNvPicPr>
          <p:nvPr/>
        </p:nvPicPr>
        <p:blipFill>
          <a:blip r:embed="rId4"/>
          <a:stretch>
            <a:fillRect/>
          </a:stretch>
        </p:blipFill>
        <p:spPr>
          <a:xfrm>
            <a:off x="241708" y="1537137"/>
            <a:ext cx="6710428" cy="4614948"/>
          </a:xfrm>
          <a:prstGeom prst="rect">
            <a:avLst/>
          </a:prstGeom>
        </p:spPr>
      </p:pic>
      <p:sp>
        <p:nvSpPr>
          <p:cNvPr id="5" name="Rectangle 4">
            <a:extLst>
              <a:ext uri="{FF2B5EF4-FFF2-40B4-BE49-F238E27FC236}">
                <a16:creationId xmlns:a16="http://schemas.microsoft.com/office/drawing/2014/main" id="{947F0C03-F1BF-45CE-AB81-FF61D89D9E9F}"/>
              </a:ext>
            </a:extLst>
          </p:cNvPr>
          <p:cNvSpPr/>
          <p:nvPr/>
        </p:nvSpPr>
        <p:spPr>
          <a:xfrm>
            <a:off x="363970" y="1918582"/>
            <a:ext cx="6503734"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84516A2-416A-E2B2-BA10-83A8629D9E5F}"/>
              </a:ext>
            </a:extLst>
          </p:cNvPr>
          <p:cNvSpPr/>
          <p:nvPr/>
        </p:nvSpPr>
        <p:spPr>
          <a:xfrm>
            <a:off x="2092888" y="3524988"/>
            <a:ext cx="4729188" cy="512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972125-7187-7B66-A71A-4E9E043499B4}"/>
              </a:ext>
            </a:extLst>
          </p:cNvPr>
          <p:cNvSpPr/>
          <p:nvPr/>
        </p:nvSpPr>
        <p:spPr>
          <a:xfrm>
            <a:off x="10640488" y="1996994"/>
            <a:ext cx="1400395" cy="56371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720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B238-23FA-B23E-43DC-398AF3AEDB46}"/>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0B943900-B6D4-D9C5-D48E-32638482E932}"/>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2B181873-1624-6FE9-C9F4-7E94908509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7457B4E4-EAF4-0B2D-D017-FCFD473AE4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9338E19-7408-DFB0-2C8E-61FE2A901B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4DD64361-19D4-B8CD-5718-0420404DBC5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7F9FC006-AF48-9EC2-1925-C745B195E65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E207B885-BA01-A997-CB92-F94290B14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F63912BA-A78C-F406-E0C1-EEEA75A6E2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A122086-C2E3-B824-9655-6F6DB217B5E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49D128BF-7955-D9C2-0167-66DBA8E451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58818CA-D2CD-74B6-7E11-E14D145AA7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62267326-6882-5AFB-58BC-505C19FEDE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FC476D5-1A21-FEFE-7C51-F4DA4BC2A4CB}"/>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F33102-34CB-9C94-2CAE-6C49D0690B9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9510B8-2762-9F46-4B58-F51CD0ED40C9}"/>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3C1332-2C93-9BB1-865E-CBD74CB69160}"/>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81787BD0-1045-607E-9D09-7165B3164BBE}"/>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518EFBDC-28D9-CFD2-EE33-E2A2F8820568}"/>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2B5CEE35-F628-0827-BAB3-D3BC49C3A026}"/>
              </a:ext>
            </a:extLst>
          </p:cNvPr>
          <p:cNvSpPr>
            <a:spLocks noGrp="1"/>
          </p:cNvSpPr>
          <p:nvPr>
            <p:ph type="title"/>
          </p:nvPr>
        </p:nvSpPr>
        <p:spPr>
          <a:xfrm>
            <a:off x="838200" y="365125"/>
            <a:ext cx="10515600" cy="1325563"/>
          </a:xfrm>
        </p:spPr>
        <p:txBody>
          <a:bodyPr/>
          <a:lstStyle/>
          <a:p>
            <a:r>
              <a:rPr lang="en-US" dirty="0"/>
              <a:t>Where are we headed?</a:t>
            </a:r>
          </a:p>
        </p:txBody>
      </p:sp>
      <p:pic>
        <p:nvPicPr>
          <p:cNvPr id="4" name="Content Placeholder 5" descr="A table with a list of events&#10;&#10;AI-generated content may be incorrect.">
            <a:extLst>
              <a:ext uri="{FF2B5EF4-FFF2-40B4-BE49-F238E27FC236}">
                <a16:creationId xmlns:a16="http://schemas.microsoft.com/office/drawing/2014/main" id="{11FB376F-F89F-96B5-AA37-B98ED028E221}"/>
              </a:ext>
            </a:extLst>
          </p:cNvPr>
          <p:cNvPicPr>
            <a:picLocks noChangeAspect="1"/>
          </p:cNvPicPr>
          <p:nvPr/>
        </p:nvPicPr>
        <p:blipFill>
          <a:blip r:embed="rId4"/>
          <a:stretch>
            <a:fillRect/>
          </a:stretch>
        </p:blipFill>
        <p:spPr>
          <a:xfrm>
            <a:off x="241708" y="1537137"/>
            <a:ext cx="6710428" cy="4614948"/>
          </a:xfrm>
          <a:prstGeom prst="rect">
            <a:avLst/>
          </a:prstGeom>
        </p:spPr>
      </p:pic>
      <p:sp>
        <p:nvSpPr>
          <p:cNvPr id="5" name="Rectangle 4">
            <a:extLst>
              <a:ext uri="{FF2B5EF4-FFF2-40B4-BE49-F238E27FC236}">
                <a16:creationId xmlns:a16="http://schemas.microsoft.com/office/drawing/2014/main" id="{9C8291DD-A22D-F57A-9A0A-638CBC8EB464}"/>
              </a:ext>
            </a:extLst>
          </p:cNvPr>
          <p:cNvSpPr/>
          <p:nvPr/>
        </p:nvSpPr>
        <p:spPr>
          <a:xfrm>
            <a:off x="363970" y="1918582"/>
            <a:ext cx="6503734"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532D1F4-1DD5-61BA-43DC-AF6F8BE55581}"/>
              </a:ext>
            </a:extLst>
          </p:cNvPr>
          <p:cNvSpPr/>
          <p:nvPr/>
        </p:nvSpPr>
        <p:spPr>
          <a:xfrm>
            <a:off x="2092888" y="3955643"/>
            <a:ext cx="2402096" cy="101559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35A183C-A933-37A5-88D4-FE2123FF07AD}"/>
              </a:ext>
            </a:extLst>
          </p:cNvPr>
          <p:cNvSpPr/>
          <p:nvPr/>
        </p:nvSpPr>
        <p:spPr>
          <a:xfrm>
            <a:off x="10655237" y="2867400"/>
            <a:ext cx="1475330" cy="186957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760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266D1-0EEB-7630-E673-53706F3389B8}"/>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789E6813-A791-E10C-EF84-3F28C39771B0}"/>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3A913A4B-0DF5-16F0-FC8C-C162650CFC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4F38A24F-C3AE-86FE-C04D-6E6D8F9F45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016E8E4C-EA02-2FA3-9232-0B75798A57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0AD931A8-0EF7-7CC9-BE86-CD5B5F5312C5}"/>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F9AAED77-BD00-109F-A6DE-E674B835318D}"/>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0ADDEDB-AEE2-8096-73EE-A42EB01BED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CF3A890-3013-9E96-DD0C-5FE1654697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C19CDA9D-3251-39B1-CE53-9777F440DEE2}"/>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65DD7E4C-24DE-5348-044B-AA8F7098D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7F2620F9-E90D-4613-E263-757A8CCA2F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B4870CB9-C02A-AE7A-CFB9-9A048D4E39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4C00E66D-6C07-6B47-8845-D9A8844C6857}"/>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48C297-D9FF-9206-9B4E-D67D0FEBD99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576456E-CC77-48A4-0377-187C8B1BAA6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3BFCD3-8893-754A-425F-7990D8084CAD}"/>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EE4DA0D-EBD7-E80C-A19A-FF4644057C01}"/>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D29C82FF-F0F6-9B82-8421-8A63DD5FA743}"/>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1B72B884-334D-66D3-F8B2-C3C2D9B17280}"/>
              </a:ext>
            </a:extLst>
          </p:cNvPr>
          <p:cNvSpPr>
            <a:spLocks noGrp="1"/>
          </p:cNvSpPr>
          <p:nvPr>
            <p:ph type="title"/>
          </p:nvPr>
        </p:nvSpPr>
        <p:spPr>
          <a:xfrm>
            <a:off x="838200" y="365125"/>
            <a:ext cx="10515600" cy="1325563"/>
          </a:xfrm>
        </p:spPr>
        <p:txBody>
          <a:bodyPr/>
          <a:lstStyle/>
          <a:p>
            <a:r>
              <a:rPr lang="en-US" dirty="0"/>
              <a:t>Where are we headed?</a:t>
            </a:r>
          </a:p>
        </p:txBody>
      </p:sp>
      <p:pic>
        <p:nvPicPr>
          <p:cNvPr id="4" name="Content Placeholder 5" descr="A table with a list of events&#10;&#10;AI-generated content may be incorrect.">
            <a:extLst>
              <a:ext uri="{FF2B5EF4-FFF2-40B4-BE49-F238E27FC236}">
                <a16:creationId xmlns:a16="http://schemas.microsoft.com/office/drawing/2014/main" id="{8608F407-A5F2-4564-23D1-53920E7BFC87}"/>
              </a:ext>
            </a:extLst>
          </p:cNvPr>
          <p:cNvPicPr>
            <a:picLocks noChangeAspect="1"/>
          </p:cNvPicPr>
          <p:nvPr/>
        </p:nvPicPr>
        <p:blipFill>
          <a:blip r:embed="rId4"/>
          <a:stretch>
            <a:fillRect/>
          </a:stretch>
        </p:blipFill>
        <p:spPr>
          <a:xfrm>
            <a:off x="241708" y="1537137"/>
            <a:ext cx="6710428" cy="4614948"/>
          </a:xfrm>
          <a:prstGeom prst="rect">
            <a:avLst/>
          </a:prstGeom>
        </p:spPr>
      </p:pic>
      <p:sp>
        <p:nvSpPr>
          <p:cNvPr id="5" name="Rectangle 4">
            <a:extLst>
              <a:ext uri="{FF2B5EF4-FFF2-40B4-BE49-F238E27FC236}">
                <a16:creationId xmlns:a16="http://schemas.microsoft.com/office/drawing/2014/main" id="{FEB94E13-355F-E629-798C-FAB1200B2D97}"/>
              </a:ext>
            </a:extLst>
          </p:cNvPr>
          <p:cNvSpPr/>
          <p:nvPr/>
        </p:nvSpPr>
        <p:spPr>
          <a:xfrm>
            <a:off x="363970" y="1918582"/>
            <a:ext cx="6503734"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BAE5453-5F6C-784E-0460-992ABDD348CD}"/>
              </a:ext>
            </a:extLst>
          </p:cNvPr>
          <p:cNvSpPr/>
          <p:nvPr/>
        </p:nvSpPr>
        <p:spPr>
          <a:xfrm>
            <a:off x="2064512" y="5521459"/>
            <a:ext cx="4803192" cy="48550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708F8D1-778E-631E-09FA-B220FFF8DFD5}"/>
              </a:ext>
            </a:extLst>
          </p:cNvPr>
          <p:cNvSpPr/>
          <p:nvPr/>
        </p:nvSpPr>
        <p:spPr>
          <a:xfrm>
            <a:off x="10938399" y="4909378"/>
            <a:ext cx="1233013" cy="86507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C19B39-98A0-EC00-F3AD-ED02739C73EA}"/>
              </a:ext>
            </a:extLst>
          </p:cNvPr>
          <p:cNvSpPr/>
          <p:nvPr/>
        </p:nvSpPr>
        <p:spPr>
          <a:xfrm>
            <a:off x="4467608" y="5010056"/>
            <a:ext cx="2402096" cy="48550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123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BF6D4-C036-876C-FD4E-ED503EE50B40}"/>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FDC5D29A-41F4-C443-26D1-8F88B3130DB7}"/>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C0429233-FEBE-0105-D004-93BC419401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C42DE9B-5434-B03B-CE4A-C308D586A4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2EB36FBD-FDFD-7F80-8375-5B7CAE0B76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6930FDF0-5E62-0111-566D-CC0A8F1A61EF}"/>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530426E1-A584-1194-7A28-B7300789780F}"/>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5991BEF-2DDC-34AC-0003-4E4EB06E2D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CF33C980-004E-3214-9FA3-CB2C925DA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EF88CF38-7922-1454-CA68-3AD71161FD8D}"/>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111F6F93-7173-6C31-5FCB-B073CD9953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39B4FA2-3DD2-7ED7-E278-703A1E916F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5C04F2A-BE7D-5A6C-5D53-4F2F20C2C0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D6BEBA16-338D-AC73-9EF7-E654C62CAA76}"/>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4D0D20-80DD-CB8E-5ACC-90475AAFDDCC}"/>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3C366B-FF9F-72DD-BF03-04B058828FB0}"/>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E19CE7-30D4-6562-9C66-A5E015F90C2A}"/>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2D3AE44-C8B4-ADDA-B048-8DEBE1EEEF22}"/>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A0B2ABA5-6657-3D42-D079-39DF976B22DE}"/>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B21925FF-0854-0A2B-2483-5F9D806B9E5E}"/>
              </a:ext>
            </a:extLst>
          </p:cNvPr>
          <p:cNvSpPr>
            <a:spLocks noGrp="1"/>
          </p:cNvSpPr>
          <p:nvPr>
            <p:ph type="title"/>
          </p:nvPr>
        </p:nvSpPr>
        <p:spPr>
          <a:xfrm>
            <a:off x="838200" y="365125"/>
            <a:ext cx="10515600" cy="1325563"/>
          </a:xfrm>
        </p:spPr>
        <p:txBody>
          <a:bodyPr/>
          <a:lstStyle/>
          <a:p>
            <a:r>
              <a:rPr lang="en-US" dirty="0"/>
              <a:t>Where are we headed?</a:t>
            </a:r>
          </a:p>
        </p:txBody>
      </p:sp>
      <p:pic>
        <p:nvPicPr>
          <p:cNvPr id="4" name="Content Placeholder 5" descr="A table with a list of events&#10;&#10;AI-generated content may be incorrect.">
            <a:extLst>
              <a:ext uri="{FF2B5EF4-FFF2-40B4-BE49-F238E27FC236}">
                <a16:creationId xmlns:a16="http://schemas.microsoft.com/office/drawing/2014/main" id="{0AC051D1-9789-682E-F68C-1F9349FD4D11}"/>
              </a:ext>
            </a:extLst>
          </p:cNvPr>
          <p:cNvPicPr>
            <a:picLocks noChangeAspect="1"/>
          </p:cNvPicPr>
          <p:nvPr/>
        </p:nvPicPr>
        <p:blipFill>
          <a:blip r:embed="rId4"/>
          <a:stretch>
            <a:fillRect/>
          </a:stretch>
        </p:blipFill>
        <p:spPr>
          <a:xfrm>
            <a:off x="241708" y="1537137"/>
            <a:ext cx="6710428" cy="4614948"/>
          </a:xfrm>
          <a:prstGeom prst="rect">
            <a:avLst/>
          </a:prstGeom>
        </p:spPr>
      </p:pic>
      <p:sp>
        <p:nvSpPr>
          <p:cNvPr id="5" name="Rectangle 4">
            <a:extLst>
              <a:ext uri="{FF2B5EF4-FFF2-40B4-BE49-F238E27FC236}">
                <a16:creationId xmlns:a16="http://schemas.microsoft.com/office/drawing/2014/main" id="{E5BD9F9F-46E5-3249-D12B-9B8FF411EA4F}"/>
              </a:ext>
            </a:extLst>
          </p:cNvPr>
          <p:cNvSpPr/>
          <p:nvPr/>
        </p:nvSpPr>
        <p:spPr>
          <a:xfrm>
            <a:off x="363970" y="1918582"/>
            <a:ext cx="6503734"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A988C70-6BFA-DA3E-7A13-94995457ABBA}"/>
              </a:ext>
            </a:extLst>
          </p:cNvPr>
          <p:cNvSpPr/>
          <p:nvPr/>
        </p:nvSpPr>
        <p:spPr>
          <a:xfrm>
            <a:off x="10667083" y="1869651"/>
            <a:ext cx="1233013" cy="86507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EF4293-6003-FBC2-FFCA-88593983E357}"/>
              </a:ext>
            </a:extLst>
          </p:cNvPr>
          <p:cNvSpPr/>
          <p:nvPr/>
        </p:nvSpPr>
        <p:spPr>
          <a:xfrm>
            <a:off x="2064012" y="3544850"/>
            <a:ext cx="2402096" cy="48550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3713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Tree>
    <p:extLst>
      <p:ext uri="{BB962C8B-B14F-4D97-AF65-F5344CB8AC3E}">
        <p14:creationId xmlns:p14="http://schemas.microsoft.com/office/powerpoint/2010/main" val="3823783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3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D74D1C-179C-B568-EFE5-D8C58C81A7CD}"/>
              </a:ext>
            </a:extLst>
          </p:cNvPr>
          <p:cNvSpPr/>
          <p:nvPr/>
        </p:nvSpPr>
        <p:spPr>
          <a:xfrm>
            <a:off x="5369669" y="4085617"/>
            <a:ext cx="1614791" cy="233464"/>
          </a:xfrm>
          <a:prstGeom prst="rect">
            <a:avLst/>
          </a:prstGeom>
          <a:solidFill>
            <a:srgbClr val="FFFF00">
              <a:alpha val="397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5B9E71D-CE7E-2D2B-D1CE-595A11742449}"/>
              </a:ext>
            </a:extLst>
          </p:cNvPr>
          <p:cNvSpPr txBox="1">
            <a:spLocks/>
          </p:cNvSpPr>
          <p:nvPr/>
        </p:nvSpPr>
        <p:spPr>
          <a:xfrm>
            <a:off x="838200" y="4879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protect populations from extinction</a:t>
            </a:r>
          </a:p>
          <a:p>
            <a:pPr marL="457200" indent="-457200">
              <a:buFontTx/>
              <a:buChar char="-"/>
            </a:pPr>
            <a:endParaRPr lang="en-US" sz="2800" b="1" dirty="0">
              <a:solidFill>
                <a:srgbClr val="C00000"/>
              </a:solidFill>
            </a:endParaRPr>
          </a:p>
        </p:txBody>
      </p:sp>
    </p:spTree>
    <p:extLst>
      <p:ext uri="{BB962C8B-B14F-4D97-AF65-F5344CB8AC3E}">
        <p14:creationId xmlns:p14="http://schemas.microsoft.com/office/powerpoint/2010/main" val="30962720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310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Title 1">
            <a:extLst>
              <a:ext uri="{FF2B5EF4-FFF2-40B4-BE49-F238E27FC236}">
                <a16:creationId xmlns:a16="http://schemas.microsoft.com/office/drawing/2014/main" id="{93BB5BC1-E763-9A60-7D47-03C29F6A6C0B}"/>
              </a:ext>
            </a:extLst>
          </p:cNvPr>
          <p:cNvSpPr txBox="1">
            <a:spLocks/>
          </p:cNvSpPr>
          <p:nvPr/>
        </p:nvSpPr>
        <p:spPr>
          <a:xfrm>
            <a:off x="7736732" y="5372130"/>
            <a:ext cx="44552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forecast resource use</a:t>
            </a:r>
          </a:p>
          <a:p>
            <a:pPr marL="457200" indent="-457200">
              <a:buFont typeface="Arial" panose="020B0604020202020204" pitchFamily="34" charset="0"/>
              <a:buChar char="•"/>
            </a:pPr>
            <a:endParaRPr lang="en-US" sz="2800" b="1" dirty="0">
              <a:solidFill>
                <a:srgbClr val="C00000"/>
              </a:solidFill>
            </a:endParaRP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1584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88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049F8-E4B0-60C7-F88E-B0E47CB1A041}"/>
            </a:ext>
          </a:extLst>
        </p:cNvPr>
        <p:cNvGrpSpPr/>
        <p:nvPr/>
      </p:nvGrpSpPr>
      <p:grpSpPr>
        <a:xfrm>
          <a:off x="0" y="0"/>
          <a:ext cx="0" cy="0"/>
          <a:chOff x="0" y="0"/>
          <a:chExt cx="0" cy="0"/>
        </a:xfrm>
      </p:grpSpPr>
      <p:pic>
        <p:nvPicPr>
          <p:cNvPr id="10" name="Content Placeholder 5" descr="A table with a list of events&#10;&#10;AI-generated content may be incorrect.">
            <a:extLst>
              <a:ext uri="{FF2B5EF4-FFF2-40B4-BE49-F238E27FC236}">
                <a16:creationId xmlns:a16="http://schemas.microsoft.com/office/drawing/2014/main" id="{5127190F-FDC7-D8E2-1C47-5BF3533AEF6F}"/>
              </a:ext>
            </a:extLst>
          </p:cNvPr>
          <p:cNvPicPr>
            <a:picLocks noChangeAspect="1"/>
          </p:cNvPicPr>
          <p:nvPr/>
        </p:nvPicPr>
        <p:blipFill>
          <a:blip r:embed="rId3"/>
          <a:stretch>
            <a:fillRect/>
          </a:stretch>
        </p:blipFill>
        <p:spPr>
          <a:xfrm>
            <a:off x="2260634" y="1460500"/>
            <a:ext cx="7317393" cy="5032375"/>
          </a:xfrm>
          <a:prstGeom prst="rect">
            <a:avLst/>
          </a:prstGeom>
        </p:spPr>
      </p:pic>
      <p:sp>
        <p:nvSpPr>
          <p:cNvPr id="11" name="Rectangle 10">
            <a:extLst>
              <a:ext uri="{FF2B5EF4-FFF2-40B4-BE49-F238E27FC236}">
                <a16:creationId xmlns:a16="http://schemas.microsoft.com/office/drawing/2014/main" id="{8D4ACD50-106C-8C75-F7E1-50B810DE50D8}"/>
              </a:ext>
            </a:extLst>
          </p:cNvPr>
          <p:cNvSpPr/>
          <p:nvPr/>
        </p:nvSpPr>
        <p:spPr>
          <a:xfrm>
            <a:off x="2350864" y="1460500"/>
            <a:ext cx="7174254" cy="2141116"/>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B7BC9-82F9-8BA0-DBA6-BE881C41DBE0}"/>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E6F815F2-D0A0-BA01-746F-C10CCF351431}"/>
              </a:ext>
            </a:extLst>
          </p:cNvPr>
          <p:cNvSpPr/>
          <p:nvPr/>
        </p:nvSpPr>
        <p:spPr>
          <a:xfrm>
            <a:off x="6789520" y="4696991"/>
            <a:ext cx="257841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02C2385-B4C4-0D3A-386E-B3DF37FF3013}"/>
              </a:ext>
            </a:extLst>
          </p:cNvPr>
          <p:cNvSpPr/>
          <p:nvPr/>
        </p:nvSpPr>
        <p:spPr>
          <a:xfrm>
            <a:off x="4211104" y="5243803"/>
            <a:ext cx="257841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024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6069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Tree>
    <p:extLst>
      <p:ext uri="{BB962C8B-B14F-4D97-AF65-F5344CB8AC3E}">
        <p14:creationId xmlns:p14="http://schemas.microsoft.com/office/powerpoint/2010/main" val="3194791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5528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
        <p:nvSpPr>
          <p:cNvPr id="11" name="TextBox 10">
            <a:extLst>
              <a:ext uri="{FF2B5EF4-FFF2-40B4-BE49-F238E27FC236}">
                <a16:creationId xmlns:a16="http://schemas.microsoft.com/office/drawing/2014/main" id="{79E8FF07-7E73-71EA-2CD2-5EC891C4132D}"/>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12" name="Straight Arrow Connector 11">
            <a:extLst>
              <a:ext uri="{FF2B5EF4-FFF2-40B4-BE49-F238E27FC236}">
                <a16:creationId xmlns:a16="http://schemas.microsoft.com/office/drawing/2014/main" id="{ABF6C8CF-F11C-85DF-CC3A-B33DAE20C99B}"/>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79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750AF742-3384-3DD1-BA60-C3B3BE37A6F3}"/>
              </a:ext>
            </a:extLst>
          </p:cNvPr>
          <p:cNvSpPr/>
          <p:nvPr/>
        </p:nvSpPr>
        <p:spPr>
          <a:xfrm>
            <a:off x="2469821" y="2998965"/>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9" name="Group 18">
            <a:extLst>
              <a:ext uri="{FF2B5EF4-FFF2-40B4-BE49-F238E27FC236}">
                <a16:creationId xmlns:a16="http://schemas.microsoft.com/office/drawing/2014/main" id="{2C7C14DF-76DD-73EC-BDC1-2314956287C1}"/>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9908849A-EC2E-C430-4F42-57EB36E363B7}"/>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121CB9B-1361-850C-05A0-970BA9DBBB29}"/>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8688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3" name="Rectangle 12">
            <a:extLst>
              <a:ext uri="{FF2B5EF4-FFF2-40B4-BE49-F238E27FC236}">
                <a16:creationId xmlns:a16="http://schemas.microsoft.com/office/drawing/2014/main" id="{094B5866-8709-AECB-403A-A2E0AD525CCF}"/>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4" name="Group 3">
            <a:extLst>
              <a:ext uri="{FF2B5EF4-FFF2-40B4-BE49-F238E27FC236}">
                <a16:creationId xmlns:a16="http://schemas.microsoft.com/office/drawing/2014/main" id="{7B8CAC75-626F-FD8B-6597-C7966752F2D0}"/>
              </a:ext>
            </a:extLst>
          </p:cNvPr>
          <p:cNvGrpSpPr/>
          <p:nvPr/>
        </p:nvGrpSpPr>
        <p:grpSpPr>
          <a:xfrm>
            <a:off x="8379761" y="2844393"/>
            <a:ext cx="2723745" cy="2705673"/>
            <a:chOff x="1122122" y="2071419"/>
            <a:chExt cx="2890433" cy="3011819"/>
          </a:xfrm>
        </p:grpSpPr>
        <p:pic>
          <p:nvPicPr>
            <p:cNvPr id="5" name="Picture 4">
              <a:extLst>
                <a:ext uri="{FF2B5EF4-FFF2-40B4-BE49-F238E27FC236}">
                  <a16:creationId xmlns:a16="http://schemas.microsoft.com/office/drawing/2014/main" id="{20AA1C3B-0B1C-D783-D240-4DE2E44D6422}"/>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6" name="Freeform 5">
              <a:extLst>
                <a:ext uri="{FF2B5EF4-FFF2-40B4-BE49-F238E27FC236}">
                  <a16:creationId xmlns:a16="http://schemas.microsoft.com/office/drawing/2014/main" id="{CCAF7920-5981-E56C-F2B0-6E7AB6A9C62D}"/>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346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3" name="Rectangle 2">
            <a:extLst>
              <a:ext uri="{FF2B5EF4-FFF2-40B4-BE49-F238E27FC236}">
                <a16:creationId xmlns:a16="http://schemas.microsoft.com/office/drawing/2014/main" id="{7214CC6A-0162-6CF7-E337-E41B71588757}"/>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sp>
        <p:nvSpPr>
          <p:cNvPr id="4" name="Rectangle 3">
            <a:extLst>
              <a:ext uri="{FF2B5EF4-FFF2-40B4-BE49-F238E27FC236}">
                <a16:creationId xmlns:a16="http://schemas.microsoft.com/office/drawing/2014/main" id="{32439943-B81E-EE3A-3EEA-0A5B6167265E}"/>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5" name="Group 4">
            <a:extLst>
              <a:ext uri="{FF2B5EF4-FFF2-40B4-BE49-F238E27FC236}">
                <a16:creationId xmlns:a16="http://schemas.microsoft.com/office/drawing/2014/main" id="{5C48F754-FCE2-1450-F822-76477AA1DEE5}"/>
              </a:ext>
            </a:extLst>
          </p:cNvPr>
          <p:cNvGrpSpPr/>
          <p:nvPr/>
        </p:nvGrpSpPr>
        <p:grpSpPr>
          <a:xfrm>
            <a:off x="8379761" y="2844393"/>
            <a:ext cx="2723745" cy="2705673"/>
            <a:chOff x="1122122" y="2071419"/>
            <a:chExt cx="2890433" cy="3011819"/>
          </a:xfrm>
        </p:grpSpPr>
        <p:pic>
          <p:nvPicPr>
            <p:cNvPr id="6" name="Picture 5">
              <a:extLst>
                <a:ext uri="{FF2B5EF4-FFF2-40B4-BE49-F238E27FC236}">
                  <a16:creationId xmlns:a16="http://schemas.microsoft.com/office/drawing/2014/main" id="{11F82539-E222-F90C-5B8F-4C5DB135FC5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7" name="Freeform 6">
              <a:extLst>
                <a:ext uri="{FF2B5EF4-FFF2-40B4-BE49-F238E27FC236}">
                  <a16:creationId xmlns:a16="http://schemas.microsoft.com/office/drawing/2014/main" id="{694295DD-12DC-2C4A-B457-F2AC147565B7}"/>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13897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7" name="Curved Connector 6">
            <a:extLst>
              <a:ext uri="{FF2B5EF4-FFF2-40B4-BE49-F238E27FC236}">
                <a16:creationId xmlns:a16="http://schemas.microsoft.com/office/drawing/2014/main" id="{FFE71FD0-255F-EBA0-E866-59868526424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627EB6-C8F8-1B46-9174-FDC848C04270}"/>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4DAC5050-34E2-02D6-4E81-AAECC7E6F224}"/>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2" name="Rectangle 11">
            <a:extLst>
              <a:ext uri="{FF2B5EF4-FFF2-40B4-BE49-F238E27FC236}">
                <a16:creationId xmlns:a16="http://schemas.microsoft.com/office/drawing/2014/main" id="{3C431448-0FB4-CAEB-CF94-AB26FDD631DC}"/>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grpSp>
        <p:nvGrpSpPr>
          <p:cNvPr id="13" name="Group 12">
            <a:extLst>
              <a:ext uri="{FF2B5EF4-FFF2-40B4-BE49-F238E27FC236}">
                <a16:creationId xmlns:a16="http://schemas.microsoft.com/office/drawing/2014/main" id="{DBDDA4E9-06B4-C627-DA3C-68DDA5D50244}"/>
              </a:ext>
            </a:extLst>
          </p:cNvPr>
          <p:cNvGrpSpPr/>
          <p:nvPr/>
        </p:nvGrpSpPr>
        <p:grpSpPr>
          <a:xfrm>
            <a:off x="8379761" y="2844393"/>
            <a:ext cx="2723745" cy="2705673"/>
            <a:chOff x="1122122" y="2071419"/>
            <a:chExt cx="2890433" cy="3011819"/>
          </a:xfrm>
        </p:grpSpPr>
        <p:pic>
          <p:nvPicPr>
            <p:cNvPr id="14" name="Picture 13">
              <a:extLst>
                <a:ext uri="{FF2B5EF4-FFF2-40B4-BE49-F238E27FC236}">
                  <a16:creationId xmlns:a16="http://schemas.microsoft.com/office/drawing/2014/main" id="{1EB5AF04-9B96-DB98-AD04-FCF860C8CE9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5" name="Freeform 14">
              <a:extLst>
                <a:ext uri="{FF2B5EF4-FFF2-40B4-BE49-F238E27FC236}">
                  <a16:creationId xmlns:a16="http://schemas.microsoft.com/office/drawing/2014/main" id="{393CE014-4262-BAB5-4E36-8BCDDA56A6A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9024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1E6F316D-3950-FB2C-A984-A0A559147C3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0E34D694-13C0-0D2C-B68A-ABC3316106B2}"/>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E928D9-8E66-40A8-801F-EED207ED0A68}"/>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ECF0478A-A3A3-A96A-3A0D-B568F398EC9D}"/>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7" name="Group 16">
            <a:extLst>
              <a:ext uri="{FF2B5EF4-FFF2-40B4-BE49-F238E27FC236}">
                <a16:creationId xmlns:a16="http://schemas.microsoft.com/office/drawing/2014/main" id="{C06D64A5-EB90-49CE-F5C7-4E0CDED1B10E}"/>
              </a:ext>
            </a:extLst>
          </p:cNvPr>
          <p:cNvGrpSpPr/>
          <p:nvPr/>
        </p:nvGrpSpPr>
        <p:grpSpPr>
          <a:xfrm>
            <a:off x="8379761" y="2844393"/>
            <a:ext cx="2723745" cy="2705673"/>
            <a:chOff x="1122122" y="2071419"/>
            <a:chExt cx="2890433" cy="3011819"/>
          </a:xfrm>
        </p:grpSpPr>
        <p:pic>
          <p:nvPicPr>
            <p:cNvPr id="18" name="Picture 17">
              <a:extLst>
                <a:ext uri="{FF2B5EF4-FFF2-40B4-BE49-F238E27FC236}">
                  <a16:creationId xmlns:a16="http://schemas.microsoft.com/office/drawing/2014/main" id="{91D83645-5946-BF80-56A4-59F281CE3DF0}"/>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9" name="Freeform 18">
              <a:extLst>
                <a:ext uri="{FF2B5EF4-FFF2-40B4-BE49-F238E27FC236}">
                  <a16:creationId xmlns:a16="http://schemas.microsoft.com/office/drawing/2014/main" id="{2C6DBB46-FF9E-C3CD-ADB4-F540156682F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2153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1" name="Rectangle 10">
            <a:extLst>
              <a:ext uri="{FF2B5EF4-FFF2-40B4-BE49-F238E27FC236}">
                <a16:creationId xmlns:a16="http://schemas.microsoft.com/office/drawing/2014/main" id="{181DF305-ADDF-AB85-6B9C-00A61C53B72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949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7" name="Group 6">
            <a:extLst>
              <a:ext uri="{FF2B5EF4-FFF2-40B4-BE49-F238E27FC236}">
                <a16:creationId xmlns:a16="http://schemas.microsoft.com/office/drawing/2014/main" id="{51865894-F4E2-458E-2907-CF712BE08078}"/>
              </a:ext>
            </a:extLst>
          </p:cNvPr>
          <p:cNvGrpSpPr/>
          <p:nvPr/>
        </p:nvGrpSpPr>
        <p:grpSpPr>
          <a:xfrm>
            <a:off x="8379761" y="2844393"/>
            <a:ext cx="2723745" cy="2705673"/>
            <a:chOff x="1122122" y="2071419"/>
            <a:chExt cx="2890433" cy="3011819"/>
          </a:xfrm>
        </p:grpSpPr>
        <p:pic>
          <p:nvPicPr>
            <p:cNvPr id="8" name="Picture 7">
              <a:extLst>
                <a:ext uri="{FF2B5EF4-FFF2-40B4-BE49-F238E27FC236}">
                  <a16:creationId xmlns:a16="http://schemas.microsoft.com/office/drawing/2014/main" id="{DDC94775-0EEA-C94C-8C58-5734AEA36886}"/>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9" name="Freeform 8">
              <a:extLst>
                <a:ext uri="{FF2B5EF4-FFF2-40B4-BE49-F238E27FC236}">
                  <a16:creationId xmlns:a16="http://schemas.microsoft.com/office/drawing/2014/main" id="{101A35A5-42D6-8C19-51AB-946C0ED9DB42}"/>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010204D-6200-314D-5EC4-46B4D9A45521}"/>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168446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7" name="Rectangle 6">
            <a:extLst>
              <a:ext uri="{FF2B5EF4-FFF2-40B4-BE49-F238E27FC236}">
                <a16:creationId xmlns:a16="http://schemas.microsoft.com/office/drawing/2014/main" id="{92B69F54-EA7D-E6D8-AED9-A6106A4E5814}"/>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3" name="Rectangle 2">
            <a:extLst>
              <a:ext uri="{FF2B5EF4-FFF2-40B4-BE49-F238E27FC236}">
                <a16:creationId xmlns:a16="http://schemas.microsoft.com/office/drawing/2014/main" id="{C20AA5C4-D688-9E73-D4FA-CB382BCB1413}"/>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374079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EDB41-9E4E-7C29-05C3-4248004B66B3}"/>
            </a:ext>
          </a:extLst>
        </p:cNvPr>
        <p:cNvGrpSpPr/>
        <p:nvPr/>
      </p:nvGrpSpPr>
      <p:grpSpPr>
        <a:xfrm>
          <a:off x="0" y="0"/>
          <a:ext cx="0" cy="0"/>
          <a:chOff x="0" y="0"/>
          <a:chExt cx="0" cy="0"/>
        </a:xfrm>
      </p:grpSpPr>
      <p:pic>
        <p:nvPicPr>
          <p:cNvPr id="10" name="Content Placeholder 5" descr="A table with a list of events&#10;&#10;AI-generated content may be incorrect.">
            <a:extLst>
              <a:ext uri="{FF2B5EF4-FFF2-40B4-BE49-F238E27FC236}">
                <a16:creationId xmlns:a16="http://schemas.microsoft.com/office/drawing/2014/main" id="{108A470F-B039-7B54-AE16-EAA0B35AC065}"/>
              </a:ext>
            </a:extLst>
          </p:cNvPr>
          <p:cNvPicPr>
            <a:picLocks noChangeAspect="1"/>
          </p:cNvPicPr>
          <p:nvPr/>
        </p:nvPicPr>
        <p:blipFill>
          <a:blip r:embed="rId3"/>
          <a:stretch>
            <a:fillRect/>
          </a:stretch>
        </p:blipFill>
        <p:spPr>
          <a:xfrm>
            <a:off x="2260634" y="1460500"/>
            <a:ext cx="7317393" cy="5032375"/>
          </a:xfrm>
          <a:prstGeom prst="rect">
            <a:avLst/>
          </a:prstGeom>
        </p:spPr>
      </p:pic>
      <p:sp>
        <p:nvSpPr>
          <p:cNvPr id="11" name="Rectangle 10">
            <a:extLst>
              <a:ext uri="{FF2B5EF4-FFF2-40B4-BE49-F238E27FC236}">
                <a16:creationId xmlns:a16="http://schemas.microsoft.com/office/drawing/2014/main" id="{01C55FDC-5BBD-D809-C508-E23BAA031AD4}"/>
              </a:ext>
            </a:extLst>
          </p:cNvPr>
          <p:cNvSpPr/>
          <p:nvPr/>
        </p:nvSpPr>
        <p:spPr>
          <a:xfrm>
            <a:off x="2350864" y="1460500"/>
            <a:ext cx="7174254" cy="2141116"/>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7B431-897C-E27B-61BB-2AC0322AD57D}"/>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FBB8628B-F351-C15F-C1E0-2D1D898A93FA}"/>
              </a:ext>
            </a:extLst>
          </p:cNvPr>
          <p:cNvSpPr/>
          <p:nvPr/>
        </p:nvSpPr>
        <p:spPr>
          <a:xfrm>
            <a:off x="6789520" y="5243803"/>
            <a:ext cx="2735598"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A8D49A3-3E1A-CBB1-D5AB-0B7900B19039}"/>
              </a:ext>
            </a:extLst>
          </p:cNvPr>
          <p:cNvSpPr/>
          <p:nvPr/>
        </p:nvSpPr>
        <p:spPr>
          <a:xfrm>
            <a:off x="4211104" y="5790615"/>
            <a:ext cx="5314014"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088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6EF89CBF-76D4-3808-9FCE-05706881DFE2}"/>
              </a:ext>
            </a:extLst>
          </p:cNvPr>
          <p:cNvSpPr/>
          <p:nvPr/>
        </p:nvSpPr>
        <p:spPr>
          <a:xfrm>
            <a:off x="7432292" y="5434730"/>
            <a:ext cx="4571640" cy="1046440"/>
          </a:xfrm>
          <a:prstGeom prst="rect">
            <a:avLst/>
          </a:prstGeom>
          <a:ln>
            <a:noFill/>
          </a:ln>
        </p:spPr>
        <p:txBody>
          <a:bodyPr wrap="square">
            <a:spAutoFit/>
          </a:bodyPr>
          <a:lstStyle/>
          <a:p>
            <a:pPr algn="ctr"/>
            <a:r>
              <a:rPr lang="en-US" sz="3400" b="1" dirty="0">
                <a:solidFill>
                  <a:srgbClr val="FF0000"/>
                </a:solidFill>
                <a:sym typeface="Symbol" pitchFamily="2" charset="2"/>
              </a:rPr>
              <a:t>R</a:t>
            </a:r>
            <a:r>
              <a:rPr lang="en-US" sz="2800" b="1" dirty="0">
                <a:solidFill>
                  <a:srgbClr val="000000"/>
                </a:solidFill>
                <a:effectLst/>
              </a:rPr>
              <a:t>=geometric rate of increase R = (births – deaths)</a:t>
            </a:r>
          </a:p>
        </p:txBody>
      </p:sp>
      <p:sp>
        <p:nvSpPr>
          <p:cNvPr id="5" name="Rectangle 4">
            <a:extLst>
              <a:ext uri="{FF2B5EF4-FFF2-40B4-BE49-F238E27FC236}">
                <a16:creationId xmlns:a16="http://schemas.microsoft.com/office/drawing/2014/main" id="{683F4DAF-E76B-DF46-6375-DD74ED823708}"/>
              </a:ext>
            </a:extLst>
          </p:cNvPr>
          <p:cNvSpPr/>
          <p:nvPr/>
        </p:nvSpPr>
        <p:spPr>
          <a:xfrm>
            <a:off x="-734690" y="5675011"/>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3" name="Rectangle 12">
            <a:extLst>
              <a:ext uri="{FF2B5EF4-FFF2-40B4-BE49-F238E27FC236}">
                <a16:creationId xmlns:a16="http://schemas.microsoft.com/office/drawing/2014/main" id="{EF03DB6D-1F46-103C-F72E-D29C7AA118FF}"/>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9" name="Rectangle 18">
            <a:extLst>
              <a:ext uri="{FF2B5EF4-FFF2-40B4-BE49-F238E27FC236}">
                <a16:creationId xmlns:a16="http://schemas.microsoft.com/office/drawing/2014/main" id="{42CC3FC7-A0A3-1742-F7D8-AF43808FA18B}"/>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3" name="Rectangle 2">
            <a:extLst>
              <a:ext uri="{FF2B5EF4-FFF2-40B4-BE49-F238E27FC236}">
                <a16:creationId xmlns:a16="http://schemas.microsoft.com/office/drawing/2014/main" id="{83357395-2BF3-2210-65DB-B037917AD701}"/>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342037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C4A5DF01-8E1F-060C-57C2-3988349A6958}"/>
              </a:ext>
            </a:extLst>
          </p:cNvPr>
          <p:cNvSpPr/>
          <p:nvPr/>
        </p:nvSpPr>
        <p:spPr>
          <a:xfrm>
            <a:off x="7202894" y="5364296"/>
            <a:ext cx="5077478" cy="156966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a:p>
            <a:pPr algn="ctr"/>
            <a:r>
              <a:rPr lang="en-US" sz="3400" dirty="0">
                <a:solidFill>
                  <a:srgbClr val="FF0000"/>
                </a:solidFill>
                <a:sym typeface="Symbol" pitchFamily="2" charset="2"/>
              </a:rPr>
              <a:t></a:t>
            </a:r>
            <a:r>
              <a:rPr lang="en-US" sz="2800" dirty="0">
                <a:solidFill>
                  <a:srgbClr val="000000"/>
                </a:solidFill>
                <a:effectLst/>
              </a:rPr>
              <a:t>=1+R</a:t>
            </a:r>
          </a:p>
        </p:txBody>
      </p:sp>
      <p:sp>
        <p:nvSpPr>
          <p:cNvPr id="4" name="Rectangle 3">
            <a:extLst>
              <a:ext uri="{FF2B5EF4-FFF2-40B4-BE49-F238E27FC236}">
                <a16:creationId xmlns:a16="http://schemas.microsoft.com/office/drawing/2014/main" id="{E590E4BB-3644-0BC2-AB5E-3C844C7571EB}"/>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38784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4F738379-0C88-FD92-4CAA-D9FCD47DE99C}"/>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19" name="Rectangle 18">
            <a:extLst>
              <a:ext uri="{FF2B5EF4-FFF2-40B4-BE49-F238E27FC236}">
                <a16:creationId xmlns:a16="http://schemas.microsoft.com/office/drawing/2014/main" id="{0A7128C8-01EF-D2D3-8214-5FE194DDBBF2}"/>
              </a:ext>
            </a:extLst>
          </p:cNvPr>
          <p:cNvSpPr/>
          <p:nvPr/>
        </p:nvSpPr>
        <p:spPr>
          <a:xfrm>
            <a:off x="7202894" y="5364296"/>
            <a:ext cx="5077478" cy="104644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p:txBody>
      </p:sp>
      <p:sp>
        <p:nvSpPr>
          <p:cNvPr id="7" name="Rectangle 6">
            <a:extLst>
              <a:ext uri="{FF2B5EF4-FFF2-40B4-BE49-F238E27FC236}">
                <a16:creationId xmlns:a16="http://schemas.microsoft.com/office/drawing/2014/main" id="{531051B0-AFBE-DBC2-348D-3259F9EFBD62}"/>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25099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5352747" cy="369332"/>
          </a:xfrm>
          <a:prstGeom prst="rect">
            <a:avLst/>
          </a:prstGeom>
        </p:spPr>
        <p:txBody>
          <a:bodyPr wrap="none">
            <a:spAutoFit/>
          </a:bodyPr>
          <a:lstStyle/>
          <a:p>
            <a:r>
              <a:rPr lang="en-US" b="1" dirty="0">
                <a:effectLst/>
                <a:latin typeface="Helvetica" pitchFamily="2" charset="0"/>
              </a:rPr>
              <a:t>Geometric growth is measured in </a:t>
            </a:r>
            <a:r>
              <a:rPr lang="en-US" b="1" u="sng" dirty="0">
                <a:effectLst/>
                <a:latin typeface="Helvetica" pitchFamily="2" charset="0"/>
              </a:rPr>
              <a:t>discrete</a:t>
            </a:r>
            <a:r>
              <a:rPr lang="en-US" b="1" dirty="0">
                <a:effectLst/>
                <a:latin typeface="Helvetica" pitchFamily="2" charset="0"/>
              </a:rPr>
              <a:t> time</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10" name="Group 9">
            <a:extLst>
              <a:ext uri="{FF2B5EF4-FFF2-40B4-BE49-F238E27FC236}">
                <a16:creationId xmlns:a16="http://schemas.microsoft.com/office/drawing/2014/main" id="{CE54ECBF-FC8C-1D96-F554-DD98F35AE6AF}"/>
              </a:ext>
            </a:extLst>
          </p:cNvPr>
          <p:cNvGrpSpPr/>
          <p:nvPr/>
        </p:nvGrpSpPr>
        <p:grpSpPr>
          <a:xfrm>
            <a:off x="8918018" y="293005"/>
            <a:ext cx="2986577" cy="1200329"/>
            <a:chOff x="1634042" y="2454642"/>
            <a:chExt cx="5894468" cy="2542201"/>
          </a:xfrm>
        </p:grpSpPr>
        <p:sp>
          <p:nvSpPr>
            <p:cNvPr id="11" name="Rectangle 10">
              <a:extLst>
                <a:ext uri="{FF2B5EF4-FFF2-40B4-BE49-F238E27FC236}">
                  <a16:creationId xmlns:a16="http://schemas.microsoft.com/office/drawing/2014/main" id="{BF2ABDB3-750E-B4B2-6939-FB98DE4A3ED9}"/>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2" name="Curved Connector 11">
              <a:extLst>
                <a:ext uri="{FF2B5EF4-FFF2-40B4-BE49-F238E27FC236}">
                  <a16:creationId xmlns:a16="http://schemas.microsoft.com/office/drawing/2014/main" id="{E835B4A7-C980-74F9-1A7B-89CD7AB3D4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C1BE06-0BD1-C539-6B10-DC883DC93E0C}"/>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4" name="Curved Connector 13">
              <a:extLst>
                <a:ext uri="{FF2B5EF4-FFF2-40B4-BE49-F238E27FC236}">
                  <a16:creationId xmlns:a16="http://schemas.microsoft.com/office/drawing/2014/main" id="{A4B7B31E-F162-AFE0-001F-C7E83456D947}"/>
                </a:ext>
              </a:extLst>
            </p:cNvPr>
            <p:cNvCxnSpPr>
              <a:cxnSpLocks/>
              <a:stCxn id="11"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327BF3-7ED1-BBDC-93EA-2178C873F23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
        <p:nvSpPr>
          <p:cNvPr id="2" name="Rectangle 1">
            <a:extLst>
              <a:ext uri="{FF2B5EF4-FFF2-40B4-BE49-F238E27FC236}">
                <a16:creationId xmlns:a16="http://schemas.microsoft.com/office/drawing/2014/main" id="{49D6BD75-6268-1F56-C04A-3BCF496B7207}"/>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Rectangle 2">
            <a:extLst>
              <a:ext uri="{FF2B5EF4-FFF2-40B4-BE49-F238E27FC236}">
                <a16:creationId xmlns:a16="http://schemas.microsoft.com/office/drawing/2014/main" id="{C9C5CD81-CAE8-E72A-555C-B1A2815A319C}"/>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124129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6CF-78B8-4CE0-4355-41E92A0B5BD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522174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Wright 1999. </a:t>
            </a:r>
            <a:r>
              <a:rPr lang="en-US" sz="2200" i="1" dirty="0"/>
              <a:t>Am J of Phys </a:t>
            </a:r>
            <a:r>
              <a:rPr lang="en-US" sz="2200" i="1" dirty="0" err="1"/>
              <a:t>Anthr</a:t>
            </a:r>
            <a:r>
              <a:rPr lang="en-US" sz="2200" i="1" dirty="0"/>
              <a:t>.</a:t>
            </a:r>
          </a:p>
        </p:txBody>
      </p:sp>
      <p:pic>
        <p:nvPicPr>
          <p:cNvPr id="7" name="Picture 6" descr="Chart, bar chart&#10;&#10;Description automatically generated">
            <a:extLst>
              <a:ext uri="{FF2B5EF4-FFF2-40B4-BE49-F238E27FC236}">
                <a16:creationId xmlns:a16="http://schemas.microsoft.com/office/drawing/2014/main" id="{61D79923-C3A0-286B-FB00-9C0ACF0857F0}"/>
              </a:ext>
            </a:extLst>
          </p:cNvPr>
          <p:cNvPicPr>
            <a:picLocks noChangeAspect="1"/>
          </p:cNvPicPr>
          <p:nvPr/>
        </p:nvPicPr>
        <p:blipFill>
          <a:blip r:embed="rId3"/>
          <a:stretch>
            <a:fillRect/>
          </a:stretch>
        </p:blipFill>
        <p:spPr>
          <a:xfrm>
            <a:off x="1517515" y="2069964"/>
            <a:ext cx="8086040" cy="4097372"/>
          </a:xfrm>
          <a:prstGeom prst="rect">
            <a:avLst/>
          </a:prstGeom>
        </p:spPr>
      </p:pic>
      <p:pic>
        <p:nvPicPr>
          <p:cNvPr id="8" name="Picture 7">
            <a:extLst>
              <a:ext uri="{FF2B5EF4-FFF2-40B4-BE49-F238E27FC236}">
                <a16:creationId xmlns:a16="http://schemas.microsoft.com/office/drawing/2014/main" id="{478352E5-B402-1B03-F9A6-528DC3AFD95B}"/>
              </a:ext>
            </a:extLst>
          </p:cNvPr>
          <p:cNvPicPr>
            <a:picLocks noChangeAspect="1"/>
          </p:cNvPicPr>
          <p:nvPr/>
        </p:nvPicPr>
        <p:blipFill rotWithShape="1">
          <a:blip r:embed="rId4"/>
          <a:srcRect l="20388" t="6368" r="23208" b="49665"/>
          <a:stretch/>
        </p:blipFill>
        <p:spPr>
          <a:xfrm>
            <a:off x="-17522" y="5737848"/>
            <a:ext cx="850636" cy="657675"/>
          </a:xfrm>
          <a:prstGeom prst="rect">
            <a:avLst/>
          </a:prstGeom>
          <a:ln>
            <a:noFill/>
          </a:ln>
          <a:effectLst>
            <a:softEdge rad="112500"/>
          </a:effectLst>
        </p:spPr>
      </p:pic>
      <p:pic>
        <p:nvPicPr>
          <p:cNvPr id="9" name="Picture 8">
            <a:extLst>
              <a:ext uri="{FF2B5EF4-FFF2-40B4-BE49-F238E27FC236}">
                <a16:creationId xmlns:a16="http://schemas.microsoft.com/office/drawing/2014/main" id="{9B72C22B-3B88-9A7D-C76A-64D68E99F153}"/>
              </a:ext>
            </a:extLst>
          </p:cNvPr>
          <p:cNvPicPr>
            <a:picLocks noChangeAspect="1"/>
          </p:cNvPicPr>
          <p:nvPr/>
        </p:nvPicPr>
        <p:blipFill rotWithShape="1">
          <a:blip r:embed="rId5"/>
          <a:srcRect l="13813" r="14819" b="-2001"/>
          <a:stretch/>
        </p:blipFill>
        <p:spPr>
          <a:xfrm>
            <a:off x="646" y="6259316"/>
            <a:ext cx="774176" cy="698015"/>
          </a:xfrm>
          <a:prstGeom prst="rect">
            <a:avLst/>
          </a:prstGeom>
          <a:ln>
            <a:noFill/>
          </a:ln>
          <a:effectLst>
            <a:softEdge rad="112500"/>
          </a:effectLst>
        </p:spPr>
      </p:pic>
      <p:pic>
        <p:nvPicPr>
          <p:cNvPr id="10" name="Picture 9">
            <a:extLst>
              <a:ext uri="{FF2B5EF4-FFF2-40B4-BE49-F238E27FC236}">
                <a16:creationId xmlns:a16="http://schemas.microsoft.com/office/drawing/2014/main" id="{5692DA49-8BD5-D809-E9F8-509FFD5B067B}"/>
              </a:ext>
            </a:extLst>
          </p:cNvPr>
          <p:cNvPicPr>
            <a:picLocks noChangeAspect="1"/>
          </p:cNvPicPr>
          <p:nvPr/>
        </p:nvPicPr>
        <p:blipFill rotWithShape="1">
          <a:blip r:embed="rId6"/>
          <a:srcRect l="-1" t="10740" r="41742" b="54974"/>
          <a:stretch/>
        </p:blipFill>
        <p:spPr>
          <a:xfrm>
            <a:off x="19455" y="5134564"/>
            <a:ext cx="808480" cy="697934"/>
          </a:xfrm>
          <a:prstGeom prst="rect">
            <a:avLst/>
          </a:prstGeom>
          <a:ln>
            <a:noFill/>
          </a:ln>
          <a:effectLst>
            <a:softEdge rad="112500"/>
          </a:effectLst>
        </p:spPr>
      </p:pic>
      <p:pic>
        <p:nvPicPr>
          <p:cNvPr id="11" name="Picture 10">
            <a:extLst>
              <a:ext uri="{FF2B5EF4-FFF2-40B4-BE49-F238E27FC236}">
                <a16:creationId xmlns:a16="http://schemas.microsoft.com/office/drawing/2014/main" id="{2908374C-8406-6653-77E7-9E89603835BA}"/>
              </a:ext>
            </a:extLst>
          </p:cNvPr>
          <p:cNvPicPr>
            <a:picLocks noChangeAspect="1"/>
          </p:cNvPicPr>
          <p:nvPr/>
        </p:nvPicPr>
        <p:blipFill rotWithShape="1">
          <a:blip r:embed="rId7"/>
          <a:srcRect r="31131" b="30619"/>
          <a:stretch/>
        </p:blipFill>
        <p:spPr>
          <a:xfrm>
            <a:off x="17222" y="562910"/>
            <a:ext cx="852920" cy="694245"/>
          </a:xfrm>
          <a:prstGeom prst="rect">
            <a:avLst/>
          </a:prstGeom>
          <a:ln>
            <a:noFill/>
          </a:ln>
          <a:effectLst>
            <a:softEdge rad="112500"/>
          </a:effectLst>
        </p:spPr>
      </p:pic>
      <p:pic>
        <p:nvPicPr>
          <p:cNvPr id="12" name="Picture 11">
            <a:extLst>
              <a:ext uri="{FF2B5EF4-FFF2-40B4-BE49-F238E27FC236}">
                <a16:creationId xmlns:a16="http://schemas.microsoft.com/office/drawing/2014/main" id="{34A8E744-F30F-2F53-5009-68AFA2B4D20F}"/>
              </a:ext>
            </a:extLst>
          </p:cNvPr>
          <p:cNvPicPr>
            <a:picLocks noChangeAspect="1"/>
          </p:cNvPicPr>
          <p:nvPr/>
        </p:nvPicPr>
        <p:blipFill rotWithShape="1">
          <a:blip r:embed="rId8"/>
          <a:srcRect l="14000" r="27174" b="25759"/>
          <a:stretch/>
        </p:blipFill>
        <p:spPr>
          <a:xfrm>
            <a:off x="-2568" y="1144662"/>
            <a:ext cx="892501" cy="663033"/>
          </a:xfrm>
          <a:prstGeom prst="rect">
            <a:avLst/>
          </a:prstGeom>
          <a:ln>
            <a:noFill/>
          </a:ln>
          <a:effectLst>
            <a:softEdge rad="112500"/>
          </a:effectLst>
        </p:spPr>
      </p:pic>
      <p:pic>
        <p:nvPicPr>
          <p:cNvPr id="13" name="Picture 12">
            <a:extLst>
              <a:ext uri="{FF2B5EF4-FFF2-40B4-BE49-F238E27FC236}">
                <a16:creationId xmlns:a16="http://schemas.microsoft.com/office/drawing/2014/main" id="{5B790B5F-E34F-C184-3DFC-3523B2B0C5F4}"/>
              </a:ext>
            </a:extLst>
          </p:cNvPr>
          <p:cNvPicPr>
            <a:picLocks noChangeAspect="1"/>
          </p:cNvPicPr>
          <p:nvPr/>
        </p:nvPicPr>
        <p:blipFill rotWithShape="1">
          <a:blip r:embed="rId9"/>
          <a:srcRect l="43109" t="1" r="13599" b="42253"/>
          <a:stretch/>
        </p:blipFill>
        <p:spPr>
          <a:xfrm>
            <a:off x="19454" y="2829218"/>
            <a:ext cx="808481" cy="697935"/>
          </a:xfrm>
          <a:prstGeom prst="rect">
            <a:avLst/>
          </a:prstGeom>
          <a:ln>
            <a:noFill/>
          </a:ln>
          <a:effectLst>
            <a:softEdge rad="112500"/>
          </a:effectLst>
        </p:spPr>
      </p:pic>
      <p:pic>
        <p:nvPicPr>
          <p:cNvPr id="14" name="Picture 13">
            <a:extLst>
              <a:ext uri="{FF2B5EF4-FFF2-40B4-BE49-F238E27FC236}">
                <a16:creationId xmlns:a16="http://schemas.microsoft.com/office/drawing/2014/main" id="{6E23B1D8-2E92-AA92-1502-FE855E62BC27}"/>
              </a:ext>
            </a:extLst>
          </p:cNvPr>
          <p:cNvPicPr>
            <a:picLocks noChangeAspect="1"/>
          </p:cNvPicPr>
          <p:nvPr/>
        </p:nvPicPr>
        <p:blipFill rotWithShape="1">
          <a:blip r:embed="rId10"/>
          <a:srcRect l="26679" t="25356" r="14900" b="40808"/>
          <a:stretch/>
        </p:blipFill>
        <p:spPr>
          <a:xfrm>
            <a:off x="25559" y="4008514"/>
            <a:ext cx="774176" cy="657675"/>
          </a:xfrm>
          <a:prstGeom prst="rect">
            <a:avLst/>
          </a:prstGeom>
          <a:ln>
            <a:noFill/>
          </a:ln>
          <a:effectLst>
            <a:softEdge rad="112500"/>
          </a:effectLst>
        </p:spPr>
      </p:pic>
      <p:pic>
        <p:nvPicPr>
          <p:cNvPr id="15" name="Picture 14">
            <a:extLst>
              <a:ext uri="{FF2B5EF4-FFF2-40B4-BE49-F238E27FC236}">
                <a16:creationId xmlns:a16="http://schemas.microsoft.com/office/drawing/2014/main" id="{FEEC4D48-B0C0-C9F8-E416-2CE44A7B8714}"/>
              </a:ext>
            </a:extLst>
          </p:cNvPr>
          <p:cNvPicPr>
            <a:picLocks noChangeAspect="1"/>
          </p:cNvPicPr>
          <p:nvPr/>
        </p:nvPicPr>
        <p:blipFill rotWithShape="1">
          <a:blip r:embed="rId11"/>
          <a:srcRect l="15925" t="5321" r="17485" b="60660"/>
          <a:stretch/>
        </p:blipFill>
        <p:spPr>
          <a:xfrm>
            <a:off x="-1628" y="4594968"/>
            <a:ext cx="818848" cy="657676"/>
          </a:xfrm>
          <a:prstGeom prst="rect">
            <a:avLst/>
          </a:prstGeom>
          <a:ln>
            <a:noFill/>
          </a:ln>
          <a:effectLst>
            <a:softEdge rad="112500"/>
          </a:effectLst>
        </p:spPr>
      </p:pic>
      <p:pic>
        <p:nvPicPr>
          <p:cNvPr id="23556" name="Picture 4" descr="Golden Bamboo Lemur (Hapalemur aureus) · iNaturalist Guatemala">
            <a:extLst>
              <a:ext uri="{FF2B5EF4-FFF2-40B4-BE49-F238E27FC236}">
                <a16:creationId xmlns:a16="http://schemas.microsoft.com/office/drawing/2014/main" id="{F91E0CAC-43A8-7220-F1DA-A87134D403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9" t="22411" r="46216" b="48029"/>
          <a:stretch/>
        </p:blipFill>
        <p:spPr bwMode="auto">
          <a:xfrm>
            <a:off x="17223" y="3464502"/>
            <a:ext cx="774176" cy="661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58" name="Picture 6" descr="Common brown lemur - Wikipedia">
            <a:extLst>
              <a:ext uri="{FF2B5EF4-FFF2-40B4-BE49-F238E27FC236}">
                <a16:creationId xmlns:a16="http://schemas.microsoft.com/office/drawing/2014/main" id="{2E7284C7-E9FA-5547-6F28-DA6838FFB4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608" t="4778" r="41908" b="74650"/>
          <a:stretch/>
        </p:blipFill>
        <p:spPr bwMode="auto">
          <a:xfrm>
            <a:off x="21522" y="2235390"/>
            <a:ext cx="778213" cy="7184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0" name="Picture 8" descr="Greater Bamboo Lemur (Prolemur simus) | Rêve Découverte de Madagascar">
            <a:extLst>
              <a:ext uri="{FF2B5EF4-FFF2-40B4-BE49-F238E27FC236}">
                <a16:creationId xmlns:a16="http://schemas.microsoft.com/office/drawing/2014/main" id="{68E1F6D5-F6DD-FFC0-E14E-D5D509C3FBA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100" r="9095" b="44660"/>
          <a:stretch/>
        </p:blipFill>
        <p:spPr bwMode="auto">
          <a:xfrm>
            <a:off x="16055" y="1648714"/>
            <a:ext cx="803176" cy="676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2" name="Picture 10" descr="Milne-Edwards's sifaka - Wikipedia">
            <a:extLst>
              <a:ext uri="{FF2B5EF4-FFF2-40B4-BE49-F238E27FC236}">
                <a16:creationId xmlns:a16="http://schemas.microsoft.com/office/drawing/2014/main" id="{7BDC67FA-0BA9-71B3-FBD0-6CB00827ADF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86" t="5324" r="33640" b="66241"/>
          <a:stretch/>
        </p:blipFill>
        <p:spPr bwMode="auto">
          <a:xfrm>
            <a:off x="17222" y="-102739"/>
            <a:ext cx="852920" cy="76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5E4BAEA-7B9F-D248-6936-91A127F5E47D}"/>
              </a:ext>
            </a:extLst>
          </p:cNvPr>
          <p:cNvSpPr>
            <a:spLocks noGrp="1"/>
          </p:cNvSpPr>
          <p:nvPr>
            <p:ph type="title"/>
          </p:nvPr>
        </p:nvSpPr>
        <p:spPr>
          <a:xfrm>
            <a:off x="908556" y="323151"/>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42509860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nchronous birth">
            <a:extLst>
              <a:ext uri="{FF2B5EF4-FFF2-40B4-BE49-F238E27FC236}">
                <a16:creationId xmlns:a16="http://schemas.microsoft.com/office/drawing/2014/main" id="{B5A1DE4F-F2C6-135B-EB8C-96011C3143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048" y="1968500"/>
            <a:ext cx="5461000" cy="2921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CC7DCC-4D42-D648-FC2C-85C84991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89" y="1968500"/>
            <a:ext cx="5106211" cy="34300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Hodge et al. 2011. </a:t>
            </a:r>
            <a:r>
              <a:rPr lang="en-US" sz="2200" i="1" dirty="0"/>
              <a:t>Biology Letters.</a:t>
            </a:r>
          </a:p>
        </p:txBody>
      </p:sp>
      <p:sp>
        <p:nvSpPr>
          <p:cNvPr id="5" name="Title 1">
            <a:extLst>
              <a:ext uri="{FF2B5EF4-FFF2-40B4-BE49-F238E27FC236}">
                <a16:creationId xmlns:a16="http://schemas.microsoft.com/office/drawing/2014/main" id="{E54E9050-CC3C-90A4-6980-43C47EF8A699}"/>
              </a:ext>
            </a:extLst>
          </p:cNvPr>
          <p:cNvSpPr txBox="1">
            <a:spLocks/>
          </p:cNvSpPr>
          <p:nvPr/>
        </p:nvSpPr>
        <p:spPr>
          <a:xfrm>
            <a:off x="471048" y="5230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64% of banded mongoose pups are born on the same day.</a:t>
            </a:r>
          </a:p>
        </p:txBody>
      </p:sp>
      <p:sp>
        <p:nvSpPr>
          <p:cNvPr id="7" name="Title 1">
            <a:extLst>
              <a:ext uri="{FF2B5EF4-FFF2-40B4-BE49-F238E27FC236}">
                <a16:creationId xmlns:a16="http://schemas.microsoft.com/office/drawing/2014/main" id="{112221C5-D410-C03B-A4D1-2CA6C614236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304169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10" name="Title 1">
            <a:extLst>
              <a:ext uri="{FF2B5EF4-FFF2-40B4-BE49-F238E27FC236}">
                <a16:creationId xmlns:a16="http://schemas.microsoft.com/office/drawing/2014/main" id="{B4E9DED2-001A-457C-6B66-8CC3E9A804A1}"/>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sp>
        <p:nvSpPr>
          <p:cNvPr id="13" name="Title 1">
            <a:extLst>
              <a:ext uri="{FF2B5EF4-FFF2-40B4-BE49-F238E27FC236}">
                <a16:creationId xmlns:a16="http://schemas.microsoft.com/office/drawing/2014/main" id="{B560ACB9-5697-9D7B-9933-4298019C6403}"/>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356143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3" name="Title 1">
            <a:extLst>
              <a:ext uri="{FF2B5EF4-FFF2-40B4-BE49-F238E27FC236}">
                <a16:creationId xmlns:a16="http://schemas.microsoft.com/office/drawing/2014/main" id="{F1D76992-D685-BDED-204E-12CF8A119FEC}"/>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pic>
        <p:nvPicPr>
          <p:cNvPr id="5" name="Picture 4" descr="Chart, scatter chart&#10;&#10;Description automatically generated">
            <a:extLst>
              <a:ext uri="{FF2B5EF4-FFF2-40B4-BE49-F238E27FC236}">
                <a16:creationId xmlns:a16="http://schemas.microsoft.com/office/drawing/2014/main" id="{53AC0FB5-41CA-F0C1-AD35-358A79662296}"/>
              </a:ext>
            </a:extLst>
          </p:cNvPr>
          <p:cNvPicPr>
            <a:picLocks noChangeAspect="1"/>
          </p:cNvPicPr>
          <p:nvPr/>
        </p:nvPicPr>
        <p:blipFill>
          <a:blip r:embed="rId4"/>
          <a:stretch>
            <a:fillRect/>
          </a:stretch>
        </p:blipFill>
        <p:spPr>
          <a:xfrm>
            <a:off x="1940766" y="1496573"/>
            <a:ext cx="7073530" cy="5307145"/>
          </a:xfrm>
          <a:prstGeom prst="rect">
            <a:avLst/>
          </a:prstGeom>
        </p:spPr>
      </p:pic>
      <p:sp>
        <p:nvSpPr>
          <p:cNvPr id="12" name="Title 1">
            <a:extLst>
              <a:ext uri="{FF2B5EF4-FFF2-40B4-BE49-F238E27FC236}">
                <a16:creationId xmlns:a16="http://schemas.microsoft.com/office/drawing/2014/main" id="{F338A0BF-CC3F-E4EF-67BA-4217CD0B11CD}"/>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9789458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FFDC329-7F59-CF8A-71C4-33C41BE7361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3B8315F0-6D9E-278A-3C96-E4ABA220601C}"/>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the best choice model depends on the available data!</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
        <p:nvSpPr>
          <p:cNvPr id="3" name="Rectangle 2">
            <a:extLst>
              <a:ext uri="{FF2B5EF4-FFF2-40B4-BE49-F238E27FC236}">
                <a16:creationId xmlns:a16="http://schemas.microsoft.com/office/drawing/2014/main" id="{CCAE367A-E556-96F6-EF94-FA4265DAF8E2}"/>
              </a:ext>
            </a:extLst>
          </p:cNvPr>
          <p:cNvSpPr/>
          <p:nvPr/>
        </p:nvSpPr>
        <p:spPr>
          <a:xfrm>
            <a:off x="369651" y="2698955"/>
            <a:ext cx="11266826" cy="27284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63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4088C0D-937B-204A-9F11-1C6E420FD988}"/>
              </a:ext>
            </a:extLst>
          </p:cNvPr>
          <p:cNvSpPr txBox="1">
            <a:spLocks/>
          </p:cNvSpPr>
          <p:nvPr/>
        </p:nvSpPr>
        <p:spPr>
          <a:xfrm>
            <a:off x="5247287" y="3733179"/>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b="1" dirty="0">
                <a:solidFill>
                  <a:srgbClr val="C00000"/>
                </a:solidFill>
                <a:latin typeface="+mn-lt"/>
              </a:rPr>
              <a:t>Natural history</a:t>
            </a:r>
            <a:r>
              <a:rPr lang="en-US" sz="2800" dirty="0">
                <a:solidFill>
                  <a:srgbClr val="C00000"/>
                </a:solidFill>
                <a:latin typeface="+mn-lt"/>
              </a:rPr>
              <a:t> </a:t>
            </a:r>
            <a:r>
              <a:rPr lang="en-US" sz="2800" dirty="0">
                <a:latin typeface="+mn-lt"/>
              </a:rPr>
              <a:t>is the observational study of the living things on planet Earth.</a:t>
            </a:r>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Tree>
    <p:extLst>
      <p:ext uri="{BB962C8B-B14F-4D97-AF65-F5344CB8AC3E}">
        <p14:creationId xmlns:p14="http://schemas.microsoft.com/office/powerpoint/2010/main" val="3127288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2FB1D-CF8A-07A7-9B77-4EDDDC81869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10E3EDF-7616-D612-E3DF-24EAD80F834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00ADE699-C02A-2B12-CB39-B17113294E17}"/>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the best choice model depends on the available data!</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
        <p:nvSpPr>
          <p:cNvPr id="3" name="Rectangle 2">
            <a:extLst>
              <a:ext uri="{FF2B5EF4-FFF2-40B4-BE49-F238E27FC236}">
                <a16:creationId xmlns:a16="http://schemas.microsoft.com/office/drawing/2014/main" id="{6ACCB257-4F18-5EAB-21BC-F9A8CA0135DA}"/>
              </a:ext>
            </a:extLst>
          </p:cNvPr>
          <p:cNvSpPr/>
          <p:nvPr/>
        </p:nvSpPr>
        <p:spPr>
          <a:xfrm>
            <a:off x="369651" y="4101843"/>
            <a:ext cx="11266826"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2825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C929C-8BE4-A488-45A9-3D465CD9EFE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DD86428-53E7-551A-FA75-6FC74CAF35C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2F305845-85C0-7B84-A3E8-D408A4FB6796}"/>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a:t>
            </a:r>
            <a:r>
              <a:rPr lang="en-US" b="1" dirty="0">
                <a:solidFill>
                  <a:srgbClr val="C00000"/>
                </a:solidFill>
                <a:latin typeface="+mn-lt"/>
              </a:rPr>
              <a:t>the best choice model depends</a:t>
            </a:r>
            <a:r>
              <a:rPr lang="en-US" dirty="0">
                <a:solidFill>
                  <a:srgbClr val="C00000"/>
                </a:solidFill>
                <a:latin typeface="+mn-lt"/>
              </a:rPr>
              <a:t> </a:t>
            </a:r>
            <a:r>
              <a:rPr lang="en-US" dirty="0">
                <a:latin typeface="+mn-lt"/>
              </a:rPr>
              <a:t>on the </a:t>
            </a:r>
            <a:r>
              <a:rPr lang="en-US" b="1" dirty="0">
                <a:solidFill>
                  <a:srgbClr val="C00000"/>
                </a:solidFill>
                <a:latin typeface="+mn-lt"/>
              </a:rPr>
              <a:t>available data</a:t>
            </a:r>
            <a:r>
              <a:rPr lang="en-US" dirty="0">
                <a:latin typeface="+mn-lt"/>
              </a:rPr>
              <a:t>!</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Tree>
    <p:extLst>
      <p:ext uri="{BB962C8B-B14F-4D97-AF65-F5344CB8AC3E}">
        <p14:creationId xmlns:p14="http://schemas.microsoft.com/office/powerpoint/2010/main" val="15681606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2159566" cy="369332"/>
          </a:xfrm>
          <a:prstGeom prst="rect">
            <a:avLst/>
          </a:prstGeom>
        </p:spPr>
        <p:txBody>
          <a:bodyPr wrap="none">
            <a:spAutoFit/>
          </a:bodyPr>
          <a:lstStyle/>
          <a:p>
            <a:r>
              <a:rPr lang="en-US" b="1" dirty="0">
                <a:effectLst/>
                <a:latin typeface="Helvetica" pitchFamily="2" charset="0"/>
              </a:rPr>
              <a:t>Geometric growth</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779759" y="275438"/>
            <a:ext cx="3124836" cy="1217896"/>
            <a:chOff x="1361167" y="2417436"/>
            <a:chExt cx="6167343" cy="2579407"/>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361167" y="241743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Gill Sans" panose="020B0502020104020203" pitchFamily="34" charset="-79"/>
                <a:cs typeface="Gill Sans" panose="020B0502020104020203" pitchFamily="34" charset="-79"/>
              </a:rPr>
              <a:t>dN</a:t>
            </a:r>
            <a:r>
              <a:rPr lang="en-US" dirty="0">
                <a:solidFill>
                  <a:srgbClr val="FF0000"/>
                </a:solidFill>
                <a:effectLst/>
                <a:latin typeface="Gill Sans" panose="020B0502020104020203" pitchFamily="34" charset="-79"/>
                <a:cs typeface="Gill Sans" panose="020B0502020104020203" pitchFamily="34" charset="-79"/>
              </a:rPr>
              <a:t>(t)/dt= </a:t>
            </a:r>
            <a:r>
              <a:rPr lang="en-US" dirty="0" err="1">
                <a:solidFill>
                  <a:srgbClr val="FF0000"/>
                </a:solidFill>
                <a:effectLst/>
                <a:latin typeface="Gill Sans" panose="020B0502020104020203" pitchFamily="34" charset="-79"/>
                <a:cs typeface="Gill Sans" panose="020B0502020104020203" pitchFamily="34" charset="-79"/>
              </a:rPr>
              <a:t>rN</a:t>
            </a:r>
            <a:r>
              <a:rPr lang="en-US" dirty="0">
                <a:solidFill>
                  <a:srgbClr val="FF0000"/>
                </a:solidFill>
                <a:effectLst/>
                <a:latin typeface="Gill Sans" panose="020B0502020104020203" pitchFamily="34" charset="-79"/>
                <a:cs typeface="Gill Sans" panose="020B0502020104020203" pitchFamily="34" charset="-79"/>
              </a:rPr>
              <a:t>(t)</a:t>
            </a: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0" name="Rectangle 19">
            <a:extLst>
              <a:ext uri="{FF2B5EF4-FFF2-40B4-BE49-F238E27FC236}">
                <a16:creationId xmlns:a16="http://schemas.microsoft.com/office/drawing/2014/main" id="{08D31B53-CB24-E395-F56B-ACEF5F787705}"/>
              </a:ext>
            </a:extLst>
          </p:cNvPr>
          <p:cNvSpPr/>
          <p:nvPr/>
        </p:nvSpPr>
        <p:spPr>
          <a:xfrm>
            <a:off x="3309572" y="1380115"/>
            <a:ext cx="5852884" cy="369332"/>
          </a:xfrm>
          <a:prstGeom prst="rect">
            <a:avLst/>
          </a:prstGeom>
        </p:spPr>
        <p:txBody>
          <a:bodyPr wrap="none">
            <a:spAutoFit/>
          </a:bodyPr>
          <a:lstStyle/>
          <a:p>
            <a:r>
              <a:rPr lang="en-US" b="1" dirty="0">
                <a:effectLst/>
                <a:latin typeface="Helvetica" pitchFamily="2" charset="0"/>
              </a:rPr>
              <a:t>Exponential growth is measured in </a:t>
            </a:r>
            <a:r>
              <a:rPr lang="en-US" b="1" u="sng" dirty="0">
                <a:effectLst/>
                <a:latin typeface="Helvetica" pitchFamily="2" charset="0"/>
              </a:rPr>
              <a:t>continuous</a:t>
            </a:r>
            <a:r>
              <a:rPr lang="en-US" b="1" dirty="0">
                <a:effectLst/>
                <a:latin typeface="Helvetica" pitchFamily="2" charset="0"/>
              </a:rPr>
              <a:t> time</a:t>
            </a:r>
          </a:p>
        </p:txBody>
      </p:sp>
      <p:sp>
        <p:nvSpPr>
          <p:cNvPr id="21" name="Rectangle 20">
            <a:extLst>
              <a:ext uri="{FF2B5EF4-FFF2-40B4-BE49-F238E27FC236}">
                <a16:creationId xmlns:a16="http://schemas.microsoft.com/office/drawing/2014/main" id="{06F094E0-2416-A7F2-39BB-B266E8E54106}"/>
              </a:ext>
            </a:extLst>
          </p:cNvPr>
          <p:cNvSpPr/>
          <p:nvPr/>
        </p:nvSpPr>
        <p:spPr>
          <a:xfrm>
            <a:off x="5900725" y="6082681"/>
            <a:ext cx="6077354" cy="707886"/>
          </a:xfrm>
          <a:prstGeom prst="rect">
            <a:avLst/>
          </a:prstGeom>
        </p:spPr>
        <p:txBody>
          <a:bodyPr wrap="square">
            <a:spAutoFit/>
          </a:bodyPr>
          <a:lstStyle/>
          <a:p>
            <a:pPr algn="ctr"/>
            <a:r>
              <a:rPr lang="en-US" sz="4000"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dirty="0">
                <a:solidFill>
                  <a:srgbClr val="000000"/>
                </a:solidFill>
                <a:effectLst/>
                <a:latin typeface="Helvetica Light" panose="020B0403020202020204" pitchFamily="34" charset="0"/>
              </a:rPr>
              <a:t>=intrinsic </a:t>
            </a:r>
            <a:r>
              <a:rPr lang="en-US" sz="2000" dirty="0">
                <a:solidFill>
                  <a:srgbClr val="000000"/>
                </a:solidFill>
                <a:latin typeface="Helvetica Light" panose="020B0403020202020204" pitchFamily="34" charset="0"/>
              </a:rPr>
              <a:t>(instantaneous)</a:t>
            </a:r>
            <a:r>
              <a:rPr lang="en-US" sz="2000" dirty="0">
                <a:solidFill>
                  <a:srgbClr val="000000"/>
                </a:solidFill>
                <a:effectLst/>
                <a:latin typeface="Helvetica Light" panose="020B0403020202020204" pitchFamily="34" charset="0"/>
              </a:rPr>
              <a:t> rate </a:t>
            </a:r>
            <a:r>
              <a:rPr lang="en-US" sz="2000" dirty="0">
                <a:solidFill>
                  <a:srgbClr val="000000"/>
                </a:solidFill>
                <a:latin typeface="Helvetica Light" panose="020B0403020202020204" pitchFamily="34" charset="0"/>
              </a:rPr>
              <a:t>of increase</a:t>
            </a:r>
            <a:endParaRPr lang="en-US" sz="2000" dirty="0">
              <a:solidFill>
                <a:srgbClr val="000000"/>
              </a:solidFill>
              <a:effectLst/>
              <a:latin typeface="Helvetica Light" panose="020B0403020202020204" pitchFamily="34"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D993-2C64-50BC-8BCF-A89EB4EDBF68}"/>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5" name="Rectangle 14">
                <a:extLst>
                  <a:ext uri="{FF2B5EF4-FFF2-40B4-BE49-F238E27FC236}">
                    <a16:creationId xmlns:a16="http://schemas.microsoft.com/office/drawing/2014/main" id="{388FD993-2C64-50BC-8BCF-A89EB4EDBF68}"/>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8DA746B2-E899-7E7E-4096-223314425788}"/>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2" name="Rectangle 21">
            <a:extLst>
              <a:ext uri="{FF2B5EF4-FFF2-40B4-BE49-F238E27FC236}">
                <a16:creationId xmlns:a16="http://schemas.microsoft.com/office/drawing/2014/main" id="{8056AA38-5E67-BC07-9F2E-AF373DF7A7EB}"/>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3" name="Rectangle 22">
            <a:extLst>
              <a:ext uri="{FF2B5EF4-FFF2-40B4-BE49-F238E27FC236}">
                <a16:creationId xmlns:a16="http://schemas.microsoft.com/office/drawing/2014/main" id="{18CAC0AA-2C5F-A96A-2625-783AAC2C1BB1}"/>
              </a:ext>
            </a:extLst>
          </p:cNvPr>
          <p:cNvSpPr/>
          <p:nvPr/>
        </p:nvSpPr>
        <p:spPr>
          <a:xfrm>
            <a:off x="5060829" y="489431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9323680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16" name="Rectangle 15">
            <a:extLst>
              <a:ext uri="{FF2B5EF4-FFF2-40B4-BE49-F238E27FC236}">
                <a16:creationId xmlns:a16="http://schemas.microsoft.com/office/drawing/2014/main" id="{C2724AED-D22B-9898-DE18-C2E5E9946A8F}"/>
              </a:ext>
            </a:extLst>
          </p:cNvPr>
          <p:cNvSpPr/>
          <p:nvPr/>
        </p:nvSpPr>
        <p:spPr>
          <a:xfrm>
            <a:off x="4336598" y="2529191"/>
            <a:ext cx="3095334" cy="432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E840C8C-C210-F433-2353-BC0412018C87}"/>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 name="Rectangle 2">
            <a:extLst>
              <a:ext uri="{FF2B5EF4-FFF2-40B4-BE49-F238E27FC236}">
                <a16:creationId xmlns:a16="http://schemas.microsoft.com/office/drawing/2014/main" id="{7A8806D4-A4EC-95FE-A59B-3A5A4225097C}"/>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31904479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940EAEF4-BB69-07AE-0095-2FE4C529D903}"/>
              </a:ext>
            </a:extLst>
          </p:cNvPr>
          <p:cNvSpPr/>
          <p:nvPr/>
        </p:nvSpPr>
        <p:spPr>
          <a:xfrm>
            <a:off x="4336598" y="3429000"/>
            <a:ext cx="3095334"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29BBF29-D021-763D-EC02-32587D9BEF3D}"/>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4" name="Rectangle 13">
            <a:extLst>
              <a:ext uri="{FF2B5EF4-FFF2-40B4-BE49-F238E27FC236}">
                <a16:creationId xmlns:a16="http://schemas.microsoft.com/office/drawing/2014/main" id="{BD5D0873-DA47-253C-BEA8-DD11B2F19792}"/>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1032454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6CDDB66-2D5A-2E53-49CD-DC417889BD16}"/>
              </a:ext>
            </a:extLst>
          </p:cNvPr>
          <p:cNvSpPr/>
          <p:nvPr/>
        </p:nvSpPr>
        <p:spPr>
          <a:xfrm>
            <a:off x="4336598" y="4241260"/>
            <a:ext cx="3095334" cy="261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94D28EB-93A1-D1DF-6576-91CABB70C3FD}"/>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4" name="Rectangle 13">
            <a:extLst>
              <a:ext uri="{FF2B5EF4-FFF2-40B4-BE49-F238E27FC236}">
                <a16:creationId xmlns:a16="http://schemas.microsoft.com/office/drawing/2014/main" id="{A312402A-C28D-FFBD-75E2-605168DFB1BA}"/>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6249330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ln(N(t))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0822A528-3DB9-1B77-1B29-19A3CE362F31}"/>
              </a:ext>
            </a:extLst>
          </p:cNvPr>
          <p:cNvSpPr/>
          <p:nvPr/>
        </p:nvSpPr>
        <p:spPr>
          <a:xfrm>
            <a:off x="4336598" y="5071132"/>
            <a:ext cx="3095334" cy="178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B3C6C2D-6334-833E-03CA-4D552F57EE9E}"/>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4" name="Rectangle 13">
            <a:extLst>
              <a:ext uri="{FF2B5EF4-FFF2-40B4-BE49-F238E27FC236}">
                <a16:creationId xmlns:a16="http://schemas.microsoft.com/office/drawing/2014/main" id="{5905353A-2D2F-813D-4B5F-EA16746F6B39}"/>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412123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ln(N(t))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FF0000"/>
                </a:solidFill>
                <a:effectLst/>
                <a:latin typeface="Helvetica" pitchFamily="2" charset="0"/>
                <a:cs typeface="Gill Sans" panose="020B0502020104020203" pitchFamily="34" charset="-79"/>
              </a:rPr>
              <a:t>N(t)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N(0)</a:t>
            </a:r>
            <a:r>
              <a:rPr lang="en-US" dirty="0" err="1">
                <a:solidFill>
                  <a:srgbClr val="FF0000"/>
                </a:solidFill>
                <a:effectLst/>
                <a:latin typeface="Helvetica" pitchFamily="2" charset="0"/>
                <a:cs typeface="Gill Sans" panose="020B0502020104020203" pitchFamily="34" charset="-79"/>
              </a:rPr>
              <a:t>e</a:t>
            </a:r>
            <a:r>
              <a:rPr lang="en-US" baseline="30000" dirty="0" err="1">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E7DC591-1056-5F72-D8C5-64D702658244}"/>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 name="Rectangle 2">
            <a:extLst>
              <a:ext uri="{FF2B5EF4-FFF2-40B4-BE49-F238E27FC236}">
                <a16:creationId xmlns:a16="http://schemas.microsoft.com/office/drawing/2014/main" id="{85C2C94F-3882-41A5-C576-9602F8AB579C}"/>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7107003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8712BB9A-9225-0AD9-B9E9-C04AD2B2646C}"/>
              </a:ext>
            </a:extLst>
          </p:cNvPr>
          <p:cNvSpPr/>
          <p:nvPr/>
        </p:nvSpPr>
        <p:spPr>
          <a:xfrm>
            <a:off x="443494" y="5836139"/>
            <a:ext cx="6077354" cy="707886"/>
          </a:xfrm>
          <a:prstGeom prst="rect">
            <a:avLst/>
          </a:prstGeom>
        </p:spPr>
        <p:txBody>
          <a:bodyPr wrap="square">
            <a:spAutoFit/>
          </a:bodyPr>
          <a:lstStyle/>
          <a:p>
            <a:pPr algn="ctr"/>
            <a:r>
              <a:rPr lang="en-US" sz="4000" b="1" dirty="0">
                <a:solidFill>
                  <a:srgbClr val="FF0000"/>
                </a:solidFill>
                <a:latin typeface="Helvetica" pitchFamily="2" charset="0"/>
                <a:sym typeface="Symbol" pitchFamily="2" charset="2"/>
              </a:rPr>
              <a:t></a:t>
            </a:r>
            <a:r>
              <a:rPr lang="en-US" sz="2000" b="1"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Helvetica" pitchFamily="2" charset="0"/>
                <a:cs typeface="Gill Sans" panose="020B0502020104020203" pitchFamily="34" charset="-79"/>
              </a:rPr>
              <a:t>N</a:t>
            </a:r>
            <a:r>
              <a:rPr lang="en-US" baseline="-25000" dirty="0" err="1">
                <a:solidFill>
                  <a:srgbClr val="FF0000"/>
                </a:solidFill>
                <a:effectLst/>
                <a:latin typeface="Helvetica" pitchFamily="2" charset="0"/>
                <a:cs typeface="Gill Sans" panose="020B0502020104020203" pitchFamily="34" charset="-79"/>
              </a:rPr>
              <a:t>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a:t>
            </a:r>
            <a:r>
              <a:rPr lang="en-US" baseline="-25000" dirty="0">
                <a:solidFill>
                  <a:srgbClr val="FF0000"/>
                </a:solidFill>
                <a:effectLst/>
                <a:latin typeface="Helvetica" pitchFamily="2" charset="0"/>
                <a:cs typeface="Gill Sans" panose="020B0502020104020203" pitchFamily="34" charset="-79"/>
              </a:rPr>
              <a:t>0</a:t>
            </a:r>
            <a:r>
              <a:rPr lang="en-US" dirty="0">
                <a:solidFill>
                  <a:srgbClr val="FF0000"/>
                </a:solidFill>
                <a:effectLst/>
                <a:latin typeface="Helvetica" pitchFamily="2" charset="0"/>
                <a:cs typeface="Gill Sans" panose="020B0502020104020203" pitchFamily="34" charset="-79"/>
              </a:rPr>
              <a:t>e</a:t>
            </a:r>
            <a:r>
              <a:rPr lang="en-US" baseline="30000" dirty="0">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8BCEA32-C72A-4B8F-995C-83506A819CA9}"/>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9" name="Rectangle 18">
                <a:extLst>
                  <a:ext uri="{FF2B5EF4-FFF2-40B4-BE49-F238E27FC236}">
                    <a16:creationId xmlns:a16="http://schemas.microsoft.com/office/drawing/2014/main" id="{18BCEA32-C72A-4B8F-995C-83506A819CA9}"/>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6F094E0-2416-A7F2-39BB-B266E8E54106}"/>
              </a:ext>
            </a:extLst>
          </p:cNvPr>
          <p:cNvSpPr/>
          <p:nvPr/>
        </p:nvSpPr>
        <p:spPr>
          <a:xfrm>
            <a:off x="6455497" y="5860401"/>
            <a:ext cx="6077354" cy="707886"/>
          </a:xfrm>
          <a:prstGeom prst="rect">
            <a:avLst/>
          </a:prstGeom>
        </p:spPr>
        <p:txBody>
          <a:bodyPr wrap="square">
            <a:spAutoFit/>
          </a:bodyPr>
          <a:lstStyle/>
          <a:p>
            <a:pPr algn="ctr"/>
            <a:r>
              <a:rPr lang="en-US" sz="4000" b="1"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b="1" dirty="0">
                <a:solidFill>
                  <a:srgbClr val="000000"/>
                </a:solidFill>
                <a:effectLst/>
                <a:latin typeface="Helvetica Light" panose="020B0403020202020204" pitchFamily="34" charset="0"/>
              </a:rPr>
              <a:t>=intrinsic </a:t>
            </a:r>
            <a:r>
              <a:rPr lang="en-US" sz="2000" b="1" dirty="0">
                <a:solidFill>
                  <a:srgbClr val="000000"/>
                </a:solidFill>
                <a:latin typeface="Helvetica Light" panose="020B0403020202020204" pitchFamily="34" charset="0"/>
              </a:rPr>
              <a:t>(instantaneous)</a:t>
            </a:r>
            <a:r>
              <a:rPr lang="en-US" sz="2000" b="1" dirty="0">
                <a:solidFill>
                  <a:srgbClr val="000000"/>
                </a:solidFill>
                <a:effectLst/>
                <a:latin typeface="Helvetica Light" panose="020B0403020202020204" pitchFamily="34" charset="0"/>
              </a:rPr>
              <a:t> rate </a:t>
            </a:r>
            <a:r>
              <a:rPr lang="en-US" sz="2000" b="1" dirty="0">
                <a:solidFill>
                  <a:srgbClr val="000000"/>
                </a:solidFill>
                <a:latin typeface="Helvetica Light" panose="020B0403020202020204" pitchFamily="34" charset="0"/>
              </a:rPr>
              <a:t>of increase</a:t>
            </a:r>
            <a:endParaRPr lang="en-US" sz="2000" b="1" dirty="0">
              <a:solidFill>
                <a:srgbClr val="000000"/>
              </a:solidFill>
              <a:effectLst/>
              <a:latin typeface="Helvetica Light" panose="020B0403020202020204" pitchFamily="34" charset="0"/>
            </a:endParaRPr>
          </a:p>
        </p:txBody>
      </p:sp>
      <p:sp>
        <p:nvSpPr>
          <p:cNvPr id="15" name="Rectangle 14">
            <a:extLst>
              <a:ext uri="{FF2B5EF4-FFF2-40B4-BE49-F238E27FC236}">
                <a16:creationId xmlns:a16="http://schemas.microsoft.com/office/drawing/2014/main" id="{EAB95E84-8A96-0E24-7958-146CDF0C4657}"/>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3D9DD1BC-D385-BEE6-29AB-32DADFBAB312}"/>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DC56AF39-00B6-D5C2-FC6F-A78FAEB1C108}"/>
              </a:ext>
            </a:extLst>
          </p:cNvPr>
          <p:cNvSpPr/>
          <p:nvPr/>
        </p:nvSpPr>
        <p:spPr>
          <a:xfrm>
            <a:off x="6819564" y="6435000"/>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24" name="Rectangle 23">
            <a:extLst>
              <a:ext uri="{FF2B5EF4-FFF2-40B4-BE49-F238E27FC236}">
                <a16:creationId xmlns:a16="http://schemas.microsoft.com/office/drawing/2014/main" id="{712E8130-1C6B-F6EC-DB19-9D4961947C5A}"/>
              </a:ext>
            </a:extLst>
          </p:cNvPr>
          <p:cNvSpPr/>
          <p:nvPr/>
        </p:nvSpPr>
        <p:spPr>
          <a:xfrm>
            <a:off x="1282795" y="6433202"/>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8" name="Rectangle 7">
            <a:extLst>
              <a:ext uri="{FF2B5EF4-FFF2-40B4-BE49-F238E27FC236}">
                <a16:creationId xmlns:a16="http://schemas.microsoft.com/office/drawing/2014/main" id="{42737945-3AE0-9914-7697-2F846B77DA58}"/>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0" name="Rectangle 19">
            <a:extLst>
              <a:ext uri="{FF2B5EF4-FFF2-40B4-BE49-F238E27FC236}">
                <a16:creationId xmlns:a16="http://schemas.microsoft.com/office/drawing/2014/main" id="{5204CD02-5CAC-EED8-1253-BFC24E86147E}"/>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5" name="Rectangle 24">
            <a:extLst>
              <a:ext uri="{FF2B5EF4-FFF2-40B4-BE49-F238E27FC236}">
                <a16:creationId xmlns:a16="http://schemas.microsoft.com/office/drawing/2014/main" id="{67B0A44D-8EEC-6B8B-4267-BE6BAF39914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6" name="Rectangle 25">
            <a:extLst>
              <a:ext uri="{FF2B5EF4-FFF2-40B4-BE49-F238E27FC236}">
                <a16:creationId xmlns:a16="http://schemas.microsoft.com/office/drawing/2014/main" id="{87684A25-7E23-7C60-CE6C-B0A010095FA1}"/>
              </a:ext>
            </a:extLst>
          </p:cNvPr>
          <p:cNvSpPr/>
          <p:nvPr/>
        </p:nvSpPr>
        <p:spPr>
          <a:xfrm>
            <a:off x="5060829" y="489431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9365551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geometric</a:t>
            </a:r>
          </a:p>
          <a:p>
            <a:r>
              <a:rPr lang="en-US" sz="2600" dirty="0" err="1">
                <a:solidFill>
                  <a:srgbClr val="FF0000"/>
                </a:solidFill>
                <a:effectLst/>
                <a:latin typeface="Gill Sans" panose="020B0502020104020203" pitchFamily="34" charset="-79"/>
                <a:cs typeface="Gill Sans" panose="020B0502020104020203" pitchFamily="34" charset="-79"/>
              </a:rPr>
              <a:t>N</a:t>
            </a:r>
            <a:r>
              <a:rPr lang="en-US" sz="2600" baseline="-25000" dirty="0" err="1">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a:t>
            </a:r>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endParaRPr lang="en-US" sz="2600"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exponential</a:t>
            </a:r>
            <a:endParaRPr lang="en-US" sz="2600" dirty="0">
              <a:solidFill>
                <a:srgbClr val="FF0000"/>
              </a:solidFill>
              <a:effectLst/>
              <a:latin typeface="Helvetica" pitchFamily="2" charset="0"/>
              <a:cs typeface="Gill Sans" panose="020B0502020104020203" pitchFamily="34" charset="-79"/>
            </a:endParaRPr>
          </a:p>
          <a:p>
            <a:r>
              <a:rPr lang="en-US" sz="2600" dirty="0" err="1">
                <a:solidFill>
                  <a:srgbClr val="FF0000"/>
                </a:solidFill>
                <a:effectLst/>
                <a:latin typeface="Helvetica" pitchFamily="2" charset="0"/>
                <a:cs typeface="Gill Sans" panose="020B0502020104020203" pitchFamily="34" charset="-79"/>
              </a:rPr>
              <a:t>N</a:t>
            </a:r>
            <a:r>
              <a:rPr lang="en-US" sz="2600" baseline="-25000" dirty="0" err="1">
                <a:solidFill>
                  <a:srgbClr val="FF0000"/>
                </a:solidFill>
                <a:effectLst/>
                <a:latin typeface="Helvetica" pitchFamily="2" charset="0"/>
                <a:cs typeface="Gill Sans" panose="020B0502020104020203" pitchFamily="34" charset="-79"/>
              </a:rPr>
              <a:t>t</a:t>
            </a:r>
            <a:r>
              <a:rPr lang="en-US" sz="2600" baseline="30000" dirty="0">
                <a:solidFill>
                  <a:srgbClr val="FF0000"/>
                </a:solidFill>
                <a:effectLst/>
                <a:latin typeface="Helvetica" pitchFamily="2" charset="0"/>
                <a:cs typeface="Gill Sans" panose="020B0502020104020203" pitchFamily="34" charset="-79"/>
              </a:rPr>
              <a:t>  </a:t>
            </a:r>
            <a:r>
              <a:rPr lang="en-US" sz="2600" dirty="0">
                <a:solidFill>
                  <a:srgbClr val="FF0000"/>
                </a:solidFill>
                <a:effectLst/>
                <a:latin typeface="Helvetica" pitchFamily="2" charset="0"/>
                <a:cs typeface="Gill Sans" panose="020B0502020104020203" pitchFamily="34" charset="-79"/>
              </a:rPr>
              <a:t>= 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br>
              <a:rPr lang="en-US" sz="2600" dirty="0">
                <a:solidFill>
                  <a:srgbClr val="000000"/>
                </a:solidFill>
                <a:effectLst/>
                <a:latin typeface="Gill Sans" panose="020B0502020104020203" pitchFamily="34" charset="-79"/>
                <a:cs typeface="Gill Sans" panose="020B0502020104020203" pitchFamily="34" charset="-79"/>
              </a:rPr>
            </a:br>
            <a:endParaRPr lang="en-US" sz="2600" dirty="0">
              <a:solidFill>
                <a:srgbClr val="000000"/>
              </a:solidFill>
              <a:effectLst/>
              <a:latin typeface="Gill Sans" panose="020B0502020104020203" pitchFamily="34" charset="-79"/>
              <a:cs typeface="Gill Sans" panose="020B0502020104020203" pitchFamily="34" charset="-79"/>
            </a:endParaRPr>
          </a:p>
          <a:p>
            <a:r>
              <a:rPr lang="en-US" sz="2600" baseline="-25000" dirty="0">
                <a:solidFill>
                  <a:srgbClr val="000000"/>
                </a:solidFill>
                <a:effectLst/>
                <a:latin typeface="Gill Sans" panose="020B0502020104020203" pitchFamily="34" charset="-79"/>
                <a:cs typeface="Gill Sans" panose="020B0502020104020203" pitchFamily="34" charset="-79"/>
              </a:rPr>
              <a:t>  </a:t>
            </a:r>
            <a:endParaRPr lang="en-US" sz="2600" dirty="0">
              <a:solidFill>
                <a:srgbClr val="000000"/>
              </a:solidFill>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962066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b="1" dirty="0"/>
              <a:t>Is natural history science?</a:t>
            </a:r>
          </a:p>
        </p:txBody>
      </p:sp>
    </p:spTree>
    <p:extLst>
      <p:ext uri="{BB962C8B-B14F-4D97-AF65-F5344CB8AC3E}">
        <p14:creationId xmlns:p14="http://schemas.microsoft.com/office/powerpoint/2010/main" val="40537541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492443"/>
          </a:xfrm>
          <a:prstGeom prst="rect">
            <a:avLst/>
          </a:prstGeom>
          <a:noFill/>
        </p:spPr>
        <p:txBody>
          <a:bodyPr wrap="square">
            <a:spAutoFit/>
          </a:bodyPr>
          <a:lstStyle/>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44655D03-6C10-12ED-21BC-87C1B2707F86}"/>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4" name="Rectangle 3">
            <a:extLst>
              <a:ext uri="{FF2B5EF4-FFF2-40B4-BE49-F238E27FC236}">
                <a16:creationId xmlns:a16="http://schemas.microsoft.com/office/drawing/2014/main" id="{1F7A283A-96D1-4FA3-C20F-658960EEBAE9}"/>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4485941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1292662"/>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err="1">
                <a:solidFill>
                  <a:srgbClr val="FF0000"/>
                </a:solidFill>
                <a:effectLst/>
                <a:latin typeface="Helvetica" pitchFamily="2" charset="0"/>
                <a:cs typeface="Gill Sans" panose="020B0502020104020203" pitchFamily="34" charset="-79"/>
              </a:rPr>
              <a:t>e</a:t>
            </a:r>
            <a:r>
              <a:rPr lang="en-US" sz="2600" baseline="30000" dirty="0" err="1">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pic>
        <p:nvPicPr>
          <p:cNvPr id="2" name="Picture 1">
            <a:extLst>
              <a:ext uri="{FF2B5EF4-FFF2-40B4-BE49-F238E27FC236}">
                <a16:creationId xmlns:a16="http://schemas.microsoft.com/office/drawing/2014/main" id="{4528B4B3-54B9-ED56-F23D-185AF8A14C98}"/>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4" name="Picture 3">
            <a:extLst>
              <a:ext uri="{FF2B5EF4-FFF2-40B4-BE49-F238E27FC236}">
                <a16:creationId xmlns:a16="http://schemas.microsoft.com/office/drawing/2014/main" id="{3BC02697-0FF5-46BC-4B4A-AE554256F081}"/>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5" name="Rectangle 4">
            <a:extLst>
              <a:ext uri="{FF2B5EF4-FFF2-40B4-BE49-F238E27FC236}">
                <a16:creationId xmlns:a16="http://schemas.microsoft.com/office/drawing/2014/main" id="{0C7370C0-68E6-3C32-912B-B0749D4EF341}"/>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6" name="Rectangle 5">
            <a:extLst>
              <a:ext uri="{FF2B5EF4-FFF2-40B4-BE49-F238E27FC236}">
                <a16:creationId xmlns:a16="http://schemas.microsoft.com/office/drawing/2014/main" id="{6200D65E-811D-12B0-1B6E-B628247F9990}"/>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7" name="Rectangle 6">
            <a:extLst>
              <a:ext uri="{FF2B5EF4-FFF2-40B4-BE49-F238E27FC236}">
                <a16:creationId xmlns:a16="http://schemas.microsoft.com/office/drawing/2014/main" id="{D901708C-DBB5-BA08-097E-491539595A9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1" name="Rectangle 10">
            <a:extLst>
              <a:ext uri="{FF2B5EF4-FFF2-40B4-BE49-F238E27FC236}">
                <a16:creationId xmlns:a16="http://schemas.microsoft.com/office/drawing/2014/main" id="{52106882-992C-2A33-9FFC-B4DDE82CD612}"/>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2" name="Rectangle 11">
            <a:extLst>
              <a:ext uri="{FF2B5EF4-FFF2-40B4-BE49-F238E27FC236}">
                <a16:creationId xmlns:a16="http://schemas.microsoft.com/office/drawing/2014/main" id="{5983D61D-8E8B-7068-85FE-D9A920D638D3}"/>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3" name="Rectangle 12">
            <a:extLst>
              <a:ext uri="{FF2B5EF4-FFF2-40B4-BE49-F238E27FC236}">
                <a16:creationId xmlns:a16="http://schemas.microsoft.com/office/drawing/2014/main" id="{67C170A1-14BC-8662-58B0-BE23DB222666}"/>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13146442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pic>
        <p:nvPicPr>
          <p:cNvPr id="2" name="Picture 1">
            <a:extLst>
              <a:ext uri="{FF2B5EF4-FFF2-40B4-BE49-F238E27FC236}">
                <a16:creationId xmlns:a16="http://schemas.microsoft.com/office/drawing/2014/main" id="{9D1E3C95-9E1C-EA41-D8CC-460DC63DA89D}"/>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4" name="Picture 3">
            <a:extLst>
              <a:ext uri="{FF2B5EF4-FFF2-40B4-BE49-F238E27FC236}">
                <a16:creationId xmlns:a16="http://schemas.microsoft.com/office/drawing/2014/main" id="{F389E937-896D-5B28-ABF7-C206BF606894}"/>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5" name="Rectangle 4">
            <a:extLst>
              <a:ext uri="{FF2B5EF4-FFF2-40B4-BE49-F238E27FC236}">
                <a16:creationId xmlns:a16="http://schemas.microsoft.com/office/drawing/2014/main" id="{6FABD848-0E37-DEDF-835E-154697BE452A}"/>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6" name="Rectangle 5">
            <a:extLst>
              <a:ext uri="{FF2B5EF4-FFF2-40B4-BE49-F238E27FC236}">
                <a16:creationId xmlns:a16="http://schemas.microsoft.com/office/drawing/2014/main" id="{C2165F06-0539-6520-9EEC-BE17EC59FDC1}"/>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7" name="Rectangle 6">
            <a:extLst>
              <a:ext uri="{FF2B5EF4-FFF2-40B4-BE49-F238E27FC236}">
                <a16:creationId xmlns:a16="http://schemas.microsoft.com/office/drawing/2014/main" id="{FF2FF2AF-0213-6637-9F07-A1EEDC4047AA}"/>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1" name="Rectangle 10">
            <a:extLst>
              <a:ext uri="{FF2B5EF4-FFF2-40B4-BE49-F238E27FC236}">
                <a16:creationId xmlns:a16="http://schemas.microsoft.com/office/drawing/2014/main" id="{C4F53A57-E096-0F84-F876-DE2834A2433C}"/>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2" name="Rectangle 11">
            <a:extLst>
              <a:ext uri="{FF2B5EF4-FFF2-40B4-BE49-F238E27FC236}">
                <a16:creationId xmlns:a16="http://schemas.microsoft.com/office/drawing/2014/main" id="{4088BE21-CBCA-AC0F-503D-A031869F7E80}"/>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3" name="Rectangle 12">
            <a:extLst>
              <a:ext uri="{FF2B5EF4-FFF2-40B4-BE49-F238E27FC236}">
                <a16:creationId xmlns:a16="http://schemas.microsoft.com/office/drawing/2014/main" id="{893EE353-75DC-9488-E28F-B3211282AA53}"/>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40024143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3766671"/>
            <a:ext cx="4448370" cy="224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AD5E68-7689-9BDC-374F-66201A877314}"/>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6" name="Picture 5">
            <a:extLst>
              <a:ext uri="{FF2B5EF4-FFF2-40B4-BE49-F238E27FC236}">
                <a16:creationId xmlns:a16="http://schemas.microsoft.com/office/drawing/2014/main" id="{A447A1DD-DA7E-2081-B67B-DE5552A04DF8}"/>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7" name="Rectangle 6">
            <a:extLst>
              <a:ext uri="{FF2B5EF4-FFF2-40B4-BE49-F238E27FC236}">
                <a16:creationId xmlns:a16="http://schemas.microsoft.com/office/drawing/2014/main" id="{BC4D3C29-CF71-C1B6-E204-E2278660B0AB}"/>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1" name="Rectangle 10">
            <a:extLst>
              <a:ext uri="{FF2B5EF4-FFF2-40B4-BE49-F238E27FC236}">
                <a16:creationId xmlns:a16="http://schemas.microsoft.com/office/drawing/2014/main" id="{76612713-C759-8C43-BCEF-DAC8C3F02B92}"/>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12" name="Rectangle 11">
            <a:extLst>
              <a:ext uri="{FF2B5EF4-FFF2-40B4-BE49-F238E27FC236}">
                <a16:creationId xmlns:a16="http://schemas.microsoft.com/office/drawing/2014/main" id="{BDCA7845-7CEC-4EBA-E244-8DF77F9A7010}"/>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3" name="Rectangle 12">
            <a:extLst>
              <a:ext uri="{FF2B5EF4-FFF2-40B4-BE49-F238E27FC236}">
                <a16:creationId xmlns:a16="http://schemas.microsoft.com/office/drawing/2014/main" id="{ECC38DE5-9AE2-1337-B06D-A956D8934F2F}"/>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67B02A0C-F1FC-5179-007C-7C5B7A96D67B}"/>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5" name="Rectangle 14">
            <a:extLst>
              <a:ext uri="{FF2B5EF4-FFF2-40B4-BE49-F238E27FC236}">
                <a16:creationId xmlns:a16="http://schemas.microsoft.com/office/drawing/2014/main" id="{CAB47FA2-FFA9-D8C2-8D8E-AA4EB505D90F}"/>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4645816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4578541"/>
            <a:ext cx="4448370" cy="14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DC85CE-0DD4-9E30-F75C-F2387000E456}"/>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6" name="Picture 5">
            <a:extLst>
              <a:ext uri="{FF2B5EF4-FFF2-40B4-BE49-F238E27FC236}">
                <a16:creationId xmlns:a16="http://schemas.microsoft.com/office/drawing/2014/main" id="{484CCF6D-3B71-CCA6-B241-99BA2FC4C503}"/>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7" name="Rectangle 6">
            <a:extLst>
              <a:ext uri="{FF2B5EF4-FFF2-40B4-BE49-F238E27FC236}">
                <a16:creationId xmlns:a16="http://schemas.microsoft.com/office/drawing/2014/main" id="{1BECFAAE-FBC7-F7BB-361A-FC9B73FF812F}"/>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1" name="Rectangle 10">
            <a:extLst>
              <a:ext uri="{FF2B5EF4-FFF2-40B4-BE49-F238E27FC236}">
                <a16:creationId xmlns:a16="http://schemas.microsoft.com/office/drawing/2014/main" id="{5F34539F-D1CC-4168-5310-E0442CFE8E0F}"/>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12" name="Rectangle 11">
            <a:extLst>
              <a:ext uri="{FF2B5EF4-FFF2-40B4-BE49-F238E27FC236}">
                <a16:creationId xmlns:a16="http://schemas.microsoft.com/office/drawing/2014/main" id="{C63DF8E0-C5EC-24DD-8B5F-A39479D8672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3" name="Rectangle 12">
            <a:extLst>
              <a:ext uri="{FF2B5EF4-FFF2-40B4-BE49-F238E27FC236}">
                <a16:creationId xmlns:a16="http://schemas.microsoft.com/office/drawing/2014/main" id="{DFD002B8-FAE3-A331-3F8C-3CD3E94F2F01}"/>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E47CFC34-F34E-96C3-8694-A8DE5CD49DD1}"/>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5" name="Rectangle 14">
            <a:extLst>
              <a:ext uri="{FF2B5EF4-FFF2-40B4-BE49-F238E27FC236}">
                <a16:creationId xmlns:a16="http://schemas.microsoft.com/office/drawing/2014/main" id="{2102F7DA-549C-D0BD-25D6-7104EB0ED484}"/>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4649663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pic>
        <p:nvPicPr>
          <p:cNvPr id="15" name="Picture 14">
            <a:extLst>
              <a:ext uri="{FF2B5EF4-FFF2-40B4-BE49-F238E27FC236}">
                <a16:creationId xmlns:a16="http://schemas.microsoft.com/office/drawing/2014/main" id="{30450B1B-1EF6-700E-101B-BB9AEE86550D}"/>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16" name="Picture 15">
            <a:extLst>
              <a:ext uri="{FF2B5EF4-FFF2-40B4-BE49-F238E27FC236}">
                <a16:creationId xmlns:a16="http://schemas.microsoft.com/office/drawing/2014/main" id="{5C1975B1-90B3-2563-E403-87868EACAB68}"/>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20" name="Rectangle 19">
            <a:extLst>
              <a:ext uri="{FF2B5EF4-FFF2-40B4-BE49-F238E27FC236}">
                <a16:creationId xmlns:a16="http://schemas.microsoft.com/office/drawing/2014/main" id="{961C5032-B875-DBD4-F746-275076222A8C}"/>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F697B2D0-8857-BB7C-74F4-A53C89929055}"/>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5" name="Rectangle 24">
            <a:extLst>
              <a:ext uri="{FF2B5EF4-FFF2-40B4-BE49-F238E27FC236}">
                <a16:creationId xmlns:a16="http://schemas.microsoft.com/office/drawing/2014/main" id="{777A6385-8745-F047-83BB-A098AAC6002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593802C2-E9B2-F168-D1EB-3D5F1CBB3960}"/>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7" name="Rectangle 26">
            <a:extLst>
              <a:ext uri="{FF2B5EF4-FFF2-40B4-BE49-F238E27FC236}">
                <a16:creationId xmlns:a16="http://schemas.microsoft.com/office/drawing/2014/main" id="{28546611-9CC5-BA86-4059-ED446A971F38}"/>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8" name="Rectangle 27">
            <a:extLst>
              <a:ext uri="{FF2B5EF4-FFF2-40B4-BE49-F238E27FC236}">
                <a16:creationId xmlns:a16="http://schemas.microsoft.com/office/drawing/2014/main" id="{AD328E95-9C5A-55D1-1AA4-473E412C988F}"/>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242481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grpSp>
        <p:nvGrpSpPr>
          <p:cNvPr id="7" name="Group 6">
            <a:extLst>
              <a:ext uri="{FF2B5EF4-FFF2-40B4-BE49-F238E27FC236}">
                <a16:creationId xmlns:a16="http://schemas.microsoft.com/office/drawing/2014/main" id="{25E985AA-8C20-EDC5-AD1E-42FB3541EEA6}"/>
              </a:ext>
            </a:extLst>
          </p:cNvPr>
          <p:cNvGrpSpPr/>
          <p:nvPr/>
        </p:nvGrpSpPr>
        <p:grpSpPr>
          <a:xfrm>
            <a:off x="6746942" y="2685912"/>
            <a:ext cx="2723745" cy="2705673"/>
            <a:chOff x="1122122" y="2071419"/>
            <a:chExt cx="2890433" cy="3011819"/>
          </a:xfrm>
        </p:grpSpPr>
        <p:pic>
          <p:nvPicPr>
            <p:cNvPr id="11" name="Picture 10">
              <a:extLst>
                <a:ext uri="{FF2B5EF4-FFF2-40B4-BE49-F238E27FC236}">
                  <a16:creationId xmlns:a16="http://schemas.microsoft.com/office/drawing/2014/main" id="{B81FE0A9-A7DC-E482-0014-80542A06C1C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2" name="Freeform 11">
              <a:extLst>
                <a:ext uri="{FF2B5EF4-FFF2-40B4-BE49-F238E27FC236}">
                  <a16:creationId xmlns:a16="http://schemas.microsoft.com/office/drawing/2014/main" id="{50F4BF41-46E0-CCD3-C619-293E3E4F2CE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4"/>
          <a:srcRect r="47957"/>
          <a:stretch/>
        </p:blipFill>
        <p:spPr>
          <a:xfrm>
            <a:off x="283723" y="1674170"/>
            <a:ext cx="5669605" cy="4454256"/>
          </a:xfrm>
          <a:prstGeom prst="rect">
            <a:avLst/>
          </a:prstGeom>
        </p:spPr>
      </p:pic>
    </p:spTree>
    <p:extLst>
      <p:ext uri="{BB962C8B-B14F-4D97-AF65-F5344CB8AC3E}">
        <p14:creationId xmlns:p14="http://schemas.microsoft.com/office/powerpoint/2010/main" val="4058553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3"/>
          <a:srcRect r="47957"/>
          <a:stretch/>
        </p:blipFill>
        <p:spPr>
          <a:xfrm>
            <a:off x="283723" y="1674170"/>
            <a:ext cx="5669605" cy="4454256"/>
          </a:xfrm>
          <a:prstGeom prst="rect">
            <a:avLst/>
          </a:prstGeom>
        </p:spPr>
      </p:pic>
      <p:sp>
        <p:nvSpPr>
          <p:cNvPr id="2" name="Rectangle 1">
            <a:extLst>
              <a:ext uri="{FF2B5EF4-FFF2-40B4-BE49-F238E27FC236}">
                <a16:creationId xmlns:a16="http://schemas.microsoft.com/office/drawing/2014/main" id="{F14AE3DB-6BAA-1337-7BE4-6EDA05AFB90D}"/>
              </a:ext>
            </a:extLst>
          </p:cNvPr>
          <p:cNvSpPr/>
          <p:nvPr/>
        </p:nvSpPr>
        <p:spPr>
          <a:xfrm>
            <a:off x="6238674" y="3075057"/>
            <a:ext cx="2772181" cy="1200329"/>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r>
              <a:rPr lang="en-US" sz="3200" baseline="-25000" dirty="0">
                <a:solidFill>
                  <a:srgbClr val="000000"/>
                </a:solidFill>
                <a:latin typeface="Helvetica Light" panose="020B0403020202020204" pitchFamily="34" charset="0"/>
              </a:rPr>
              <a:t>where t = 1 year</a:t>
            </a:r>
            <a:endParaRPr lang="en-US" sz="3200" dirty="0">
              <a:solidFill>
                <a:srgbClr val="000000"/>
              </a:solidFill>
              <a:effectLst/>
              <a:latin typeface="Helvetica Light" panose="020B0403020202020204" pitchFamily="34" charset="0"/>
            </a:endParaRPr>
          </a:p>
        </p:txBody>
      </p:sp>
      <p:sp>
        <p:nvSpPr>
          <p:cNvPr id="3" name="Title 1">
            <a:extLst>
              <a:ext uri="{FF2B5EF4-FFF2-40B4-BE49-F238E27FC236}">
                <a16:creationId xmlns:a16="http://schemas.microsoft.com/office/drawing/2014/main" id="{BE24CAE8-A9F0-4677-5CDD-5D295A3A931A}"/>
              </a:ext>
            </a:extLst>
          </p:cNvPr>
          <p:cNvSpPr txBox="1">
            <a:spLocks/>
          </p:cNvSpPr>
          <p:nvPr/>
        </p:nvSpPr>
        <p:spPr>
          <a:xfrm>
            <a:off x="5376567" y="6034766"/>
            <a:ext cx="8008693" cy="1153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Which country has the higher growth rate?</a:t>
            </a:r>
          </a:p>
        </p:txBody>
      </p:sp>
    </p:spTree>
    <p:extLst>
      <p:ext uri="{BB962C8B-B14F-4D97-AF65-F5344CB8AC3E}">
        <p14:creationId xmlns:p14="http://schemas.microsoft.com/office/powerpoint/2010/main" val="30819564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5" name="Picture 4" descr="Chart, line chart&#10;&#10;Description automatically generated">
            <a:extLst>
              <a:ext uri="{FF2B5EF4-FFF2-40B4-BE49-F238E27FC236}">
                <a16:creationId xmlns:a16="http://schemas.microsoft.com/office/drawing/2014/main" id="{D3154063-3A30-604A-F8C6-3D381FA7BE0D}"/>
              </a:ext>
            </a:extLst>
          </p:cNvPr>
          <p:cNvPicPr>
            <a:picLocks noChangeAspect="1"/>
          </p:cNvPicPr>
          <p:nvPr/>
        </p:nvPicPr>
        <p:blipFill rotWithShape="1">
          <a:blip r:embed="rId3"/>
          <a:srcRect t="10460"/>
          <a:stretch/>
        </p:blipFill>
        <p:spPr>
          <a:xfrm>
            <a:off x="283723" y="2140084"/>
            <a:ext cx="10894147" cy="3988341"/>
          </a:xfrm>
          <a:prstGeom prst="rect">
            <a:avLst/>
          </a:prstGeom>
        </p:spPr>
      </p:pic>
      <p:pic>
        <p:nvPicPr>
          <p:cNvPr id="9" name="Picture 8" descr="Chart, line chart&#10;&#10;Description automatically generated">
            <a:extLst>
              <a:ext uri="{FF2B5EF4-FFF2-40B4-BE49-F238E27FC236}">
                <a16:creationId xmlns:a16="http://schemas.microsoft.com/office/drawing/2014/main" id="{E32C9FD2-B75B-4054-25C9-90ACC0323B8A}"/>
              </a:ext>
            </a:extLst>
          </p:cNvPr>
          <p:cNvPicPr>
            <a:picLocks noChangeAspect="1"/>
          </p:cNvPicPr>
          <p:nvPr/>
        </p:nvPicPr>
        <p:blipFill rotWithShape="1">
          <a:blip r:embed="rId3"/>
          <a:srcRect l="64930" t="-255" b="89554"/>
          <a:stretch/>
        </p:blipFill>
        <p:spPr>
          <a:xfrm>
            <a:off x="4077095" y="1482659"/>
            <a:ext cx="5674240" cy="707886"/>
          </a:xfrm>
          <a:prstGeom prst="rect">
            <a:avLst/>
          </a:prstGeom>
        </p:spPr>
      </p:pic>
      <p:sp>
        <p:nvSpPr>
          <p:cNvPr id="13" name="Rectangle 12">
            <a:extLst>
              <a:ext uri="{FF2B5EF4-FFF2-40B4-BE49-F238E27FC236}">
                <a16:creationId xmlns:a16="http://schemas.microsoft.com/office/drawing/2014/main" id="{33B242E2-4D1B-E5ED-2548-C5BE7DF8A364}"/>
              </a:ext>
            </a:extLst>
          </p:cNvPr>
          <p:cNvSpPr/>
          <p:nvPr/>
        </p:nvSpPr>
        <p:spPr>
          <a:xfrm>
            <a:off x="8746441" y="1548723"/>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5671026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229DCB5-EC63-9F0A-5A45-7ED4352345C9}"/>
              </a:ext>
            </a:extLst>
          </p:cNvPr>
          <p:cNvPicPr>
            <a:picLocks noChangeAspect="1"/>
          </p:cNvPicPr>
          <p:nvPr/>
        </p:nvPicPr>
        <p:blipFill rotWithShape="1">
          <a:blip r:embed="rId3"/>
          <a:srcRect t="2430"/>
          <a:stretch/>
        </p:blipFill>
        <p:spPr>
          <a:xfrm>
            <a:off x="1370078" y="1108953"/>
            <a:ext cx="7772400" cy="5689807"/>
          </a:xfrm>
          <a:prstGeom prst="rect">
            <a:avLst/>
          </a:prstGeom>
        </p:spPr>
      </p:pic>
      <p:sp>
        <p:nvSpPr>
          <p:cNvPr id="7" name="Rectangle 6">
            <a:extLst>
              <a:ext uri="{FF2B5EF4-FFF2-40B4-BE49-F238E27FC236}">
                <a16:creationId xmlns:a16="http://schemas.microsoft.com/office/drawing/2014/main" id="{5D4A4315-87A6-EA58-3688-44D73F089AFF}"/>
              </a:ext>
            </a:extLst>
          </p:cNvPr>
          <p:cNvSpPr/>
          <p:nvPr/>
        </p:nvSpPr>
        <p:spPr>
          <a:xfrm>
            <a:off x="8960450" y="1937830"/>
            <a:ext cx="2772181" cy="1446550"/>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endParaRPr lang="en-US" sz="2400" dirty="0">
              <a:solidFill>
                <a:srgbClr val="000000"/>
              </a:solidFill>
              <a:latin typeface="Helvetica Light" panose="020B0403020202020204" pitchFamily="34" charset="0"/>
            </a:endParaRPr>
          </a:p>
          <a:p>
            <a:pPr algn="ctr"/>
            <a:r>
              <a:rPr lang="en-US" sz="2400" dirty="0">
                <a:solidFill>
                  <a:srgbClr val="000000"/>
                </a:solidFill>
                <a:latin typeface="Helvetica Light" panose="020B0403020202020204" pitchFamily="34" charset="0"/>
              </a:rPr>
              <a:t>mean </a:t>
            </a:r>
            <a:r>
              <a:rPr lang="en-US" sz="2400" b="1" dirty="0">
                <a:solidFill>
                  <a:srgbClr val="FF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000000"/>
                </a:solidFill>
                <a:latin typeface="Helvetica Light" panose="020B0403020202020204" pitchFamily="34" charset="0"/>
              </a:rPr>
              <a:t>= 1.02</a:t>
            </a:r>
            <a:endParaRPr lang="en-US" sz="2400" dirty="0">
              <a:solidFill>
                <a:srgbClr val="000000"/>
              </a:solidFill>
              <a:effectLst/>
              <a:latin typeface="Helvetica Light" panose="020B0403020202020204" pitchFamily="34" charset="0"/>
            </a:endParaRPr>
          </a:p>
        </p:txBody>
      </p:sp>
      <p:sp>
        <p:nvSpPr>
          <p:cNvPr id="8" name="Title 1">
            <a:extLst>
              <a:ext uri="{FF2B5EF4-FFF2-40B4-BE49-F238E27FC236}">
                <a16:creationId xmlns:a16="http://schemas.microsoft.com/office/drawing/2014/main" id="{9469F776-6801-6977-1AFA-DD39412508E6}"/>
              </a:ext>
            </a:extLst>
          </p:cNvPr>
          <p:cNvSpPr txBox="1">
            <a:spLocks/>
          </p:cNvSpPr>
          <p:nvPr/>
        </p:nvSpPr>
        <p:spPr>
          <a:xfrm>
            <a:off x="252919" y="0"/>
            <a:ext cx="125875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Geometric growth approximation of Madagascar’s population</a:t>
            </a:r>
          </a:p>
        </p:txBody>
      </p:sp>
    </p:spTree>
    <p:extLst>
      <p:ext uri="{BB962C8B-B14F-4D97-AF65-F5344CB8AC3E}">
        <p14:creationId xmlns:p14="http://schemas.microsoft.com/office/powerpoint/2010/main" val="2901649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70.png"/></Relationships>
</file>

<file path=ppt/webextensions/webextension1.xml><?xml version="1.0" encoding="utf-8"?>
<we:webextension xmlns:we="http://schemas.microsoft.com/office/webextensions/webextension/2010/11" id="{3700E2BE-040D-5944-AD86-77B5596767E0}">
  <we:reference id="wa104218073" version="3.0.0.1" store="en-US" storeType="OMEX"/>
  <we:alternateReferences>
    <we:reference id="wa104218073" version="3.0.0.1" store="wa104218073" storeType="OMEX"/>
  </we:alternateReferences>
  <we:properties>
    <we:property name="appSlideData" value="{&quot;slideId&quot;:256,&quot;confidenceLevel&quot;:2}"/>
    <we:property name="url" value="&quot;multiple_choice_poll/5ZaQMuNA7oshPkxdd1J0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AC85076-FEAB-674F-8045-966130282837}">
  <we:reference id="wa104218073" version="3.0.0.1" store="en-US" storeType="OMEX"/>
  <we:alternateReferences>
    <we:reference id="WA104218073" version="3.0.0.1" store="" storeType="OMEX"/>
  </we:alternateReferences>
  <we:properties>
    <we:property name="appSlideData" value="{&quot;slideId&quot;:1714,&quot;confidenceLevel&quot;:2}"/>
    <we:property name="url" value="&quot;multiple_choice_poll/zdpfWjYM0XiF6TTImZlHB&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D093834F-7FD5-F14F-A676-0C1A9FD373D1}">
  <we:reference id="wa104218073" version="3.0.0.1" store="en-US" storeType="OMEX"/>
  <we:alternateReferences>
    <we:reference id="WA104218073" version="3.0.0.1" store="" storeType="OMEX"/>
  </we:alternateReferences>
  <we:properties>
    <we:property name="appSlideData" value="{&quot;slideId&quot;:1715,&quot;confidenceLevel&quot;:2}"/>
    <we:property name="url" value="&quot;multiple_choice_poll/gX241HhEBiPHYgOEgANcY&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A6600B2-38DE-414F-A991-837CAC50AF3D}">
  <we:reference id="wa104218073" version="3.0.0.1" store="en-US" storeType="OMEX"/>
  <we:alternateReferences>
    <we:reference id="WA104218073" version="3.0.0.1" store="" storeType="OMEX"/>
  </we:alternateReferences>
  <we:properties>
    <we:property name="appSlideData" value="{&quot;slideId&quot;:1716,&quot;confidenceLevel&quot;:2}"/>
    <we:property name="url" value="&quot;multiple_choice_poll/qFtfQzyqntaMyGqUbjWtR&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4035</TotalTime>
  <Words>6362</Words>
  <Application>Microsoft Macintosh PowerPoint</Application>
  <PresentationFormat>Widescreen</PresentationFormat>
  <Paragraphs>1234</Paragraphs>
  <Slides>129</Slides>
  <Notes>126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129</vt:i4>
      </vt:variant>
    </vt:vector>
  </HeadingPairs>
  <TitlesOfParts>
    <vt:vector size="141" baseType="lpstr">
      <vt:lpstr>Arial</vt:lpstr>
      <vt:lpstr>Calibri</vt:lpstr>
      <vt:lpstr>Calibri Light</vt:lpstr>
      <vt:lpstr>Cambria Math</vt:lpstr>
      <vt:lpstr>Gill Sans</vt:lpstr>
      <vt:lpstr>Helvetica</vt:lpstr>
      <vt:lpstr>Helvetica Light</vt:lpstr>
      <vt:lpstr>Open Sans</vt:lpstr>
      <vt:lpstr>Roboto</vt:lpstr>
      <vt:lpstr>STIXGeneral</vt:lpstr>
      <vt:lpstr>Symbol</vt:lpstr>
      <vt:lpstr>Office Theme</vt:lpstr>
      <vt:lpstr>Fundamentals of Ecology</vt:lpstr>
      <vt:lpstr>Where are we headed?</vt:lpstr>
      <vt:lpstr>Where are we headed?</vt:lpstr>
      <vt:lpstr>Where are we headed?</vt:lpstr>
      <vt:lpstr>Where are we headed?</vt:lpstr>
      <vt:lpstr>Where are we headed?</vt:lpstr>
      <vt:lpstr>Where are we headed?</vt:lpstr>
      <vt:lpstr>PowerPoint Presentation</vt:lpstr>
      <vt:lpstr>Is natural history science?</vt:lpstr>
      <vt:lpstr>PowerPoint Presentation</vt:lpstr>
      <vt:lpstr>PowerPoint Presentation</vt:lpstr>
      <vt:lpstr>PowerPoint Presentation</vt:lpstr>
      <vt:lpstr>PowerPoint Presentation</vt:lpstr>
      <vt:lpstr>“Ecology has a synonym which is ALL.”</vt:lpstr>
      <vt:lpstr>As a science, ecology uses models to formalize  general laws and principles describing the natural world.</vt:lpstr>
      <vt:lpstr>What is a model?</vt:lpstr>
      <vt:lpstr>What is a model?</vt:lpstr>
      <vt:lpstr>What is a model?</vt:lpstr>
      <vt:lpstr>Why build models?</vt:lpstr>
      <vt:lpstr>Why build models?</vt:lpstr>
      <vt:lpstr>Why build models?</vt:lpstr>
      <vt:lpstr>Why build models?</vt:lpstr>
      <vt:lpstr>Two kinds of ecological models</vt:lpstr>
      <vt:lpstr>Two kinds of ecological models</vt:lpstr>
      <vt:lpstr>Two kinds of ecological models</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headed?</vt:lpstr>
      <vt:lpstr>Where are we headed?</vt:lpstr>
      <vt:lpstr>Where are we headed?</vt:lpstr>
      <vt:lpstr>Where are we headed?</vt:lpstr>
      <vt:lpstr>Where are we headed?</vt:lpstr>
      <vt:lpstr>Why do we care how populations grow?</vt:lpstr>
      <vt:lpstr>Why do we care how populations grow?</vt:lpstr>
      <vt:lpstr>Why do we care how populations grow?</vt:lpstr>
      <vt:lpstr>Why do we care how populations grow?</vt:lpstr>
      <vt:lpstr>Why do we care how populations grow?</vt:lpstr>
      <vt:lpstr>PowerPoint Presentation</vt:lpstr>
      <vt:lpstr>PowerPoint Presentation</vt:lpstr>
      <vt:lpstr>PowerPoint Presentation</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PowerPoint Presentation</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estimate growth rates by ‘fitting’ a model to data</vt:lpstr>
      <vt:lpstr>PowerPoint Presentation</vt:lpstr>
      <vt:lpstr>We can estimate growth rates by ‘fitting’ a model to data</vt:lpstr>
      <vt:lpstr>We can estimate growth rates by ‘fitting’ a model to data</vt:lpstr>
      <vt:lpstr>We can estimate growth rates by ‘fitting’ a model to data</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Many populations will fluctuate above or below carrying capacity.</vt:lpstr>
      <vt:lpstr>Many populations will fluctuate above or below carrying capacity.</vt:lpstr>
      <vt:lpstr>Many populations will fluctuate above or below carrying capacity.</vt:lpstr>
      <vt:lpstr>Many populations will fluctuate above or below carrying capacity.</vt:lpstr>
      <vt:lpstr>Logistic growth still does not describe human populations well.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43</cp:revision>
  <cp:lastPrinted>2025-02-03T20:46:51Z</cp:lastPrinted>
  <dcterms:created xsi:type="dcterms:W3CDTF">2023-01-31T15:30:55Z</dcterms:created>
  <dcterms:modified xsi:type="dcterms:W3CDTF">2025-02-03T21:20:59Z</dcterms:modified>
</cp:coreProperties>
</file>